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Figtree"/>
      <p:regular r:id="rId39"/>
      <p:bold r:id="rId40"/>
      <p:italic r:id="rId41"/>
      <p:boldItalic r:id="rId42"/>
    </p:embeddedFont>
    <p:embeddedFont>
      <p:font typeface="Figtree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h2HWAO52dJg7gJOW6y1pc0oG0c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213003-9A5B-4FAD-9E05-F7B976C5BE55}">
  <a:tblStyle styleId="{5A213003-9A5B-4FAD-9E05-F7B976C5BE5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gtree-bold.fntdata"/><Relationship Id="rId42" Type="http://schemas.openxmlformats.org/officeDocument/2006/relationships/font" Target="fonts/Figtree-boldItalic.fntdata"/><Relationship Id="rId41" Type="http://schemas.openxmlformats.org/officeDocument/2006/relationships/font" Target="fonts/Figtree-italic.fntdata"/><Relationship Id="rId44" Type="http://schemas.openxmlformats.org/officeDocument/2006/relationships/font" Target="fonts/FigtreeSemiBold-bold.fntdata"/><Relationship Id="rId43" Type="http://schemas.openxmlformats.org/officeDocument/2006/relationships/font" Target="fonts/FigtreeSemiBold-regular.fntdata"/><Relationship Id="rId46" Type="http://schemas.openxmlformats.org/officeDocument/2006/relationships/font" Target="fonts/FigtreeSemiBold-boldItalic.fntdata"/><Relationship Id="rId45" Type="http://schemas.openxmlformats.org/officeDocument/2006/relationships/font" Target="fonts/Figtree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Figtree-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dc0a0c6e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dc0a0c6e8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33dc0a0c6e8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3ef292809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3ef292809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33ef292809e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ef292809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3ef292809e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33ef292809e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3ef29280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3ef29280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33ef292809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3ef292809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3ef292809e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33ef292809e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3dc0a0c6e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3dc0a0c6e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33dc0a0c6e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3dc0a0c6e8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3dc0a0c6e8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33dc0a0c6e8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3edaa84ae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e3edaa84ae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2e3edaa84ae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3edaa84ae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e3edaa84ae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2e3edaa84ae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3dc0a0c6e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3dc0a0c6e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33dc0a0c6e8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fef16a8f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fef16a8f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33fef16a8f1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3ef292809e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3ef292809e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33ef292809e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3ef292809e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3ef292809e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33ef292809e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ef292809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ef292809e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33ef292809e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ef292809e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3ef292809e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33ef292809e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3dc0a0c6e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3dc0a0c6e8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 Key Findings from Dataset A:</a:t>
            </a:r>
            <a:endParaRPr b="1" sz="17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1️⃣ Dominant Style Trends</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Album Cover Style</a:t>
            </a:r>
            <a:r>
              <a:rPr lang="en-US" sz="1100">
                <a:latin typeface="Arial"/>
                <a:ea typeface="Arial"/>
                <a:cs typeface="Arial"/>
                <a:sym typeface="Arial"/>
              </a:rPr>
              <a:t> is the </a:t>
            </a:r>
            <a:r>
              <a:rPr b="1" lang="en-US" sz="1100">
                <a:latin typeface="Arial"/>
                <a:ea typeface="Arial"/>
                <a:cs typeface="Arial"/>
                <a:sym typeface="Arial"/>
              </a:rPr>
              <a:t>most preferred overall</a:t>
            </a:r>
            <a:r>
              <a:rPr lang="en-US" sz="1100">
                <a:latin typeface="Arial"/>
                <a:ea typeface="Arial"/>
                <a:cs typeface="Arial"/>
                <a:sym typeface="Arial"/>
              </a:rPr>
              <a:t> (selected in 6 out of 10 songs).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Imaginary Place Style</a:t>
            </a:r>
            <a:r>
              <a:rPr lang="en-US" sz="1100">
                <a:latin typeface="Arial"/>
                <a:ea typeface="Arial"/>
                <a:cs typeface="Arial"/>
                <a:sym typeface="Arial"/>
              </a:rPr>
              <a:t> is the second most preferred (3 out of 10 songs).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Abstract Style</a:t>
            </a:r>
            <a:r>
              <a:rPr lang="en-US" sz="1100">
                <a:latin typeface="Arial"/>
                <a:ea typeface="Arial"/>
                <a:cs typeface="Arial"/>
                <a:sym typeface="Arial"/>
              </a:rPr>
              <a:t> was chosen for only </a:t>
            </a:r>
            <a:r>
              <a:rPr b="1" lang="en-US" sz="1100">
                <a:latin typeface="Arial"/>
                <a:ea typeface="Arial"/>
                <a:cs typeface="Arial"/>
                <a:sym typeface="Arial"/>
              </a:rPr>
              <a:t>one song (Classical, 30.4%)</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Diffuse Clouds Style</a:t>
            </a:r>
            <a:r>
              <a:rPr lang="en-US" sz="1100">
                <a:latin typeface="Arial"/>
                <a:ea typeface="Arial"/>
                <a:cs typeface="Arial"/>
                <a:sym typeface="Arial"/>
              </a:rPr>
              <a:t> was </a:t>
            </a:r>
            <a:r>
              <a:rPr b="1" lang="en-US" sz="1100">
                <a:latin typeface="Arial"/>
                <a:ea typeface="Arial"/>
                <a:cs typeface="Arial"/>
                <a:sym typeface="Arial"/>
              </a:rPr>
              <a:t>not selected as the most chosen style for any song.</a:t>
            </a:r>
            <a:endParaRPr b="1"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2️⃣ Genre-Based Observations</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Genres where Album Cover is the dominant choice:</a:t>
            </a:r>
            <a:br>
              <a:rPr b="1"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Blues, Groovy, Rock, Rap, Pop, Etno Spanish, Electronic</a:t>
            </a:r>
            <a:r>
              <a:rPr lang="en-US" sz="1100">
                <a:latin typeface="Arial"/>
                <a:ea typeface="Arial"/>
                <a:cs typeface="Arial"/>
                <a:sym typeface="Arial"/>
              </a:rPr>
              <a:t> → These genres might have a strong </a:t>
            </a:r>
            <a:r>
              <a:rPr b="1" lang="en-US" sz="1100">
                <a:latin typeface="Arial"/>
                <a:ea typeface="Arial"/>
                <a:cs typeface="Arial"/>
                <a:sym typeface="Arial"/>
              </a:rPr>
              <a:t>cultural or thematic connection</a:t>
            </a:r>
            <a:r>
              <a:rPr lang="en-US" sz="1100">
                <a:latin typeface="Arial"/>
                <a:ea typeface="Arial"/>
                <a:cs typeface="Arial"/>
                <a:sym typeface="Arial"/>
              </a:rPr>
              <a:t> to traditional album artwork.</a:t>
            </a:r>
            <a:br>
              <a:rPr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Rap (95.7%) and Groovy (91.3%)</a:t>
            </a:r>
            <a:r>
              <a:rPr lang="en-US" sz="1100">
                <a:latin typeface="Arial"/>
                <a:ea typeface="Arial"/>
                <a:cs typeface="Arial"/>
                <a:sym typeface="Arial"/>
              </a:rPr>
              <a:t> show an </a:t>
            </a:r>
            <a:r>
              <a:rPr b="1" lang="en-US" sz="1100">
                <a:latin typeface="Arial"/>
                <a:ea typeface="Arial"/>
                <a:cs typeface="Arial"/>
                <a:sym typeface="Arial"/>
              </a:rPr>
              <a:t>overwhelming preference</a:t>
            </a:r>
            <a:r>
              <a:rPr lang="en-US" sz="1100">
                <a:latin typeface="Arial"/>
                <a:ea typeface="Arial"/>
                <a:cs typeface="Arial"/>
                <a:sym typeface="Arial"/>
              </a:rPr>
              <a:t> for Album Cover, suggesting users associate these genres with </a:t>
            </a:r>
            <a:r>
              <a:rPr b="1" lang="en-US" sz="1100">
                <a:latin typeface="Arial"/>
                <a:ea typeface="Arial"/>
                <a:cs typeface="Arial"/>
                <a:sym typeface="Arial"/>
              </a:rPr>
              <a:t>bold, expressive visuals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Genres where Imaginary Place is the dominant choice:</a:t>
            </a:r>
            <a:br>
              <a:rPr b="1"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Jazz, Pop, Etno Senegal</a:t>
            </a:r>
            <a:r>
              <a:rPr lang="en-US" sz="1100">
                <a:latin typeface="Arial"/>
                <a:ea typeface="Arial"/>
                <a:cs typeface="Arial"/>
                <a:sym typeface="Arial"/>
              </a:rPr>
              <a:t> → These genres might evoke </a:t>
            </a:r>
            <a:r>
              <a:rPr b="1" lang="en-US" sz="1100">
                <a:latin typeface="Arial"/>
                <a:ea typeface="Arial"/>
                <a:cs typeface="Arial"/>
                <a:sym typeface="Arial"/>
              </a:rPr>
              <a:t>more conceptual, atmospheric, or mood-driven associations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Classical Music prefers Abstract Style (30.4%)</a:t>
            </a:r>
            <a:br>
              <a:rPr b="1" lang="en-US" sz="1100">
                <a:latin typeface="Arial"/>
                <a:ea typeface="Arial"/>
                <a:cs typeface="Arial"/>
                <a:sym typeface="Arial"/>
              </a:rPr>
            </a:br>
            <a:r>
              <a:rPr lang="en-US" sz="1100">
                <a:latin typeface="Arial"/>
                <a:ea typeface="Arial"/>
                <a:cs typeface="Arial"/>
                <a:sym typeface="Arial"/>
              </a:rPr>
              <a:t> ✅ This suggests that listeners associate classical music with </a:t>
            </a:r>
            <a:r>
              <a:rPr b="1" lang="en-US" sz="1100">
                <a:latin typeface="Arial"/>
                <a:ea typeface="Arial"/>
                <a:cs typeface="Arial"/>
                <a:sym typeface="Arial"/>
              </a:rPr>
              <a:t>more fluid, emotional, and conceptual visuals rather than concrete imagery</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729" name="Google Shape;729;g33dc0a0c6e8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e3edaa84a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e3edaa84ae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Album Cover Style is the most frequently chosen overall</a:t>
            </a:r>
            <a:r>
              <a:rPr lang="en-US" sz="1100">
                <a:latin typeface="Arial"/>
                <a:ea typeface="Arial"/>
                <a:cs typeface="Arial"/>
                <a:sym typeface="Arial"/>
              </a:rPr>
              <a:t>, especially among:</a:t>
            </a:r>
            <a:br>
              <a:rPr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Casual Listeners, Avid Listeners, and No Background in Art</a:t>
            </a:r>
            <a:br>
              <a:rPr b="1" lang="en-US" sz="1100">
                <a:latin typeface="Arial"/>
                <a:ea typeface="Arial"/>
                <a:cs typeface="Arial"/>
                <a:sym typeface="Arial"/>
              </a:rPr>
            </a:br>
            <a:r>
              <a:rPr lang="en-US" sz="1100">
                <a:latin typeface="Arial"/>
                <a:ea typeface="Arial"/>
                <a:cs typeface="Arial"/>
                <a:sym typeface="Arial"/>
              </a:rPr>
              <a:t> ✅ Highly dominant in </a:t>
            </a:r>
            <a:r>
              <a:rPr b="1" lang="en-US" sz="1100">
                <a:latin typeface="Arial"/>
                <a:ea typeface="Arial"/>
                <a:cs typeface="Arial"/>
                <a:sym typeface="Arial"/>
              </a:rPr>
              <a:t>Rap, Pop, Blues, and Etno Spanish</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Imaginary Place Style is strong among:</a:t>
            </a:r>
            <a:br>
              <a:rPr b="1"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Jazz, Classical, and Etno Senegal listeners</a:t>
            </a:r>
            <a:br>
              <a:rPr b="1" lang="en-US" sz="1100">
                <a:latin typeface="Arial"/>
                <a:ea typeface="Arial"/>
                <a:cs typeface="Arial"/>
                <a:sym typeface="Arial"/>
              </a:rPr>
            </a:br>
            <a:r>
              <a:rPr lang="en-US" sz="1100">
                <a:latin typeface="Arial"/>
                <a:ea typeface="Arial"/>
                <a:cs typeface="Arial"/>
                <a:sym typeface="Arial"/>
              </a:rPr>
              <a:t> ✅ Preferred more by </a:t>
            </a:r>
            <a:r>
              <a:rPr b="1" lang="en-US" sz="1100">
                <a:latin typeface="Arial"/>
                <a:ea typeface="Arial"/>
                <a:cs typeface="Arial"/>
                <a:sym typeface="Arial"/>
              </a:rPr>
              <a:t>Avid Listeners &amp; Visual Artists</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Abstract &amp; Diffuse Clouds Styles appear less frequently,</a:t>
            </a:r>
            <a:r>
              <a:rPr lang="en-US" sz="1100">
                <a:latin typeface="Arial"/>
                <a:ea typeface="Arial"/>
                <a:cs typeface="Arial"/>
                <a:sym typeface="Arial"/>
              </a:rPr>
              <a:t> with:</a:t>
            </a:r>
            <a:br>
              <a:rPr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Abstract being chosen by Visual Artists &amp; Art Hobbyists.</a:t>
            </a:r>
            <a:br>
              <a:rPr b="1" lang="en-US" sz="1100">
                <a:latin typeface="Arial"/>
                <a:ea typeface="Arial"/>
                <a:cs typeface="Arial"/>
                <a:sym typeface="Arial"/>
              </a:rPr>
            </a:br>
            <a:r>
              <a:rPr lang="en-US" sz="1100">
                <a:latin typeface="Arial"/>
                <a:ea typeface="Arial"/>
                <a:cs typeface="Arial"/>
                <a:sym typeface="Arial"/>
              </a:rPr>
              <a:t> ✅ </a:t>
            </a:r>
            <a:r>
              <a:rPr b="1" lang="en-US" sz="1100">
                <a:latin typeface="Arial"/>
                <a:ea typeface="Arial"/>
                <a:cs typeface="Arial"/>
                <a:sym typeface="Arial"/>
              </a:rPr>
              <a:t>Diffuse Clouds being chosen mostly by Art Hobbyists &amp; Rock listeners.</a:t>
            </a:r>
            <a:endParaRPr b="1" sz="1100">
              <a:latin typeface="Arial"/>
              <a:ea typeface="Arial"/>
              <a:cs typeface="Arial"/>
              <a:sym typeface="Arial"/>
            </a:endParaRPr>
          </a:p>
          <a:p>
            <a:pPr indent="0" lvl="0" marL="0" rtl="0" algn="l">
              <a:spcBef>
                <a:spcPts val="0"/>
              </a:spcBef>
              <a:spcAft>
                <a:spcPts val="0"/>
              </a:spcAft>
              <a:buNone/>
            </a:pPr>
            <a:r>
              <a:t/>
            </a:r>
            <a:endParaRPr/>
          </a:p>
        </p:txBody>
      </p:sp>
      <p:sp>
        <p:nvSpPr>
          <p:cNvPr id="737" name="Google Shape;737;g2e3edaa84ae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e3edaa84a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e3edaa84ae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2e3edaa84ae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3edaa84ae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e3edaa84ae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2e3edaa84ae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e3edaa84ae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e3edaa84ae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2e3edaa84ae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e3edaa84a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e3edaa84ae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 Categorization of Feedback</a:t>
            </a:r>
            <a:endParaRPr b="1" sz="17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1️⃣ Preference for Suggestive &amp; Conceptual Styles</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i="1" lang="en-US" sz="1100">
                <a:latin typeface="Arial"/>
                <a:ea typeface="Arial"/>
                <a:cs typeface="Arial"/>
                <a:sym typeface="Arial"/>
              </a:rPr>
              <a:t>"In general, I prefer styles that open your mind because that way the music penetrates better inside you: styles where suggestive people or landscapes appear, not a simple colored image."</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"A style with people included more."</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"The style that includes more alive creatures maybe?"</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b="1" lang="en-US" sz="1100">
                <a:latin typeface="Arial"/>
                <a:ea typeface="Arial"/>
                <a:cs typeface="Arial"/>
                <a:sym typeface="Arial"/>
              </a:rPr>
              <a:t>Key Insight:</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Some participants </a:t>
            </a:r>
            <a:r>
              <a:rPr b="1" lang="en-US" sz="1100">
                <a:latin typeface="Arial"/>
                <a:ea typeface="Arial"/>
                <a:cs typeface="Arial"/>
                <a:sym typeface="Arial"/>
              </a:rPr>
              <a:t>prefer figurative elements</a:t>
            </a:r>
            <a:r>
              <a:rPr lang="en-US" sz="1100">
                <a:latin typeface="Arial"/>
                <a:ea typeface="Arial"/>
                <a:cs typeface="Arial"/>
                <a:sym typeface="Arial"/>
              </a:rPr>
              <a:t> like </a:t>
            </a:r>
            <a:r>
              <a:rPr b="1" lang="en-US" sz="1100">
                <a:latin typeface="Arial"/>
                <a:ea typeface="Arial"/>
                <a:cs typeface="Arial"/>
                <a:sym typeface="Arial"/>
              </a:rPr>
              <a:t>people, landscapes, or living creatures</a:t>
            </a:r>
            <a:r>
              <a:rPr lang="en-US" sz="1100">
                <a:latin typeface="Arial"/>
                <a:ea typeface="Arial"/>
                <a:cs typeface="Arial"/>
                <a:sym typeface="Arial"/>
              </a:rPr>
              <a:t> over purely abstract imagery.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AI could explore </a:t>
            </a:r>
            <a:r>
              <a:rPr b="1" lang="en-US" sz="1100">
                <a:latin typeface="Arial"/>
                <a:ea typeface="Arial"/>
                <a:cs typeface="Arial"/>
                <a:sym typeface="Arial"/>
              </a:rPr>
              <a:t>suggestive realism</a:t>
            </a:r>
            <a:r>
              <a:rPr lang="en-US" sz="1100">
                <a:latin typeface="Arial"/>
                <a:ea typeface="Arial"/>
                <a:cs typeface="Arial"/>
                <a:sym typeface="Arial"/>
              </a:rPr>
              <a:t>—blending abstract styles with </a:t>
            </a:r>
            <a:r>
              <a:rPr b="1" lang="en-US" sz="1100">
                <a:latin typeface="Arial"/>
                <a:ea typeface="Arial"/>
                <a:cs typeface="Arial"/>
                <a:sym typeface="Arial"/>
              </a:rPr>
              <a:t>recognizable forms</a:t>
            </a:r>
            <a:r>
              <a:rPr lang="en-US" sz="1100">
                <a:latin typeface="Arial"/>
                <a:ea typeface="Arial"/>
                <a:cs typeface="Arial"/>
                <a:sym typeface="Arial"/>
              </a:rPr>
              <a:t> (e.g., silhouettes, landscapes, or dreamlike figures).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2️⃣ Interest in Thematic &amp; Symbolic Styles</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i="1" lang="en-US" sz="1100">
                <a:latin typeface="Arial"/>
                <a:ea typeface="Arial"/>
                <a:cs typeface="Arial"/>
                <a:sym typeface="Arial"/>
              </a:rPr>
              <a:t>"Maybe something related to cups/glasses, like some songs may be a cocktail and others may be more coffee in a mug."</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"Something related to food, like different pizza toppings or sandwiches with different fillings."</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"Maybe there can be some relation to the bouba-kiki thing with words being more like one shape or another."</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b="1" lang="en-US" sz="1100">
                <a:latin typeface="Arial"/>
                <a:ea typeface="Arial"/>
                <a:cs typeface="Arial"/>
                <a:sym typeface="Arial"/>
              </a:rPr>
              <a:t>Key Insight:</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Some participants </a:t>
            </a:r>
            <a:r>
              <a:rPr b="1" lang="en-US" sz="1100">
                <a:latin typeface="Arial"/>
                <a:ea typeface="Arial"/>
                <a:cs typeface="Arial"/>
                <a:sym typeface="Arial"/>
              </a:rPr>
              <a:t>suggest using metaphors or symbolic representations</a:t>
            </a:r>
            <a:r>
              <a:rPr lang="en-US" sz="1100">
                <a:latin typeface="Arial"/>
                <a:ea typeface="Arial"/>
                <a:cs typeface="Arial"/>
                <a:sym typeface="Arial"/>
              </a:rPr>
              <a:t> to reflect different moods of music.</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AI could explore </a:t>
            </a:r>
            <a:r>
              <a:rPr b="1" lang="en-US" sz="1100">
                <a:latin typeface="Arial"/>
                <a:ea typeface="Arial"/>
                <a:cs typeface="Arial"/>
                <a:sym typeface="Arial"/>
              </a:rPr>
              <a:t>theme-based visuals</a:t>
            </a:r>
            <a:r>
              <a:rPr lang="en-US" sz="1100">
                <a:latin typeface="Arial"/>
                <a:ea typeface="Arial"/>
                <a:cs typeface="Arial"/>
                <a:sym typeface="Arial"/>
              </a:rPr>
              <a:t> where music is interpreted as </a:t>
            </a:r>
            <a:r>
              <a:rPr b="1" lang="en-US" sz="1100">
                <a:latin typeface="Arial"/>
                <a:ea typeface="Arial"/>
                <a:cs typeface="Arial"/>
                <a:sym typeface="Arial"/>
              </a:rPr>
              <a:t>everyday objects</a:t>
            </a:r>
            <a:r>
              <a:rPr lang="en-US" sz="1100">
                <a:latin typeface="Arial"/>
                <a:ea typeface="Arial"/>
                <a:cs typeface="Arial"/>
                <a:sym typeface="Arial"/>
              </a:rPr>
              <a:t> or </a:t>
            </a:r>
            <a:r>
              <a:rPr b="1" lang="en-US" sz="1100">
                <a:latin typeface="Arial"/>
                <a:ea typeface="Arial"/>
                <a:cs typeface="Arial"/>
                <a:sym typeface="Arial"/>
              </a:rPr>
              <a:t>food metaphors</a:t>
            </a:r>
            <a:r>
              <a:rPr lang="en-US" sz="1100">
                <a:latin typeface="Arial"/>
                <a:ea typeface="Arial"/>
                <a:cs typeface="Arial"/>
                <a:sym typeface="Arial"/>
              </a:rPr>
              <a:t> (e.g., coffee vs. cocktails for different moods).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Bouba-Kiki effect</a:t>
            </a:r>
            <a:r>
              <a:rPr lang="en-US" sz="1100">
                <a:latin typeface="Arial"/>
                <a:ea typeface="Arial"/>
                <a:cs typeface="Arial"/>
                <a:sym typeface="Arial"/>
              </a:rPr>
              <a:t> (associating rounder or sharper shapes with different sounds) could be applied to </a:t>
            </a:r>
            <a:r>
              <a:rPr b="1" lang="en-US" sz="1100">
                <a:latin typeface="Arial"/>
                <a:ea typeface="Arial"/>
                <a:cs typeface="Arial"/>
                <a:sym typeface="Arial"/>
              </a:rPr>
              <a:t>generate more intuitive, shape-driven visuals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3️⃣ Desire for More Digital &amp; Retro Styles</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i="1" lang="en-US" sz="1100">
                <a:latin typeface="Arial"/>
                <a:ea typeface="Arial"/>
                <a:cs typeface="Arial"/>
                <a:sym typeface="Arial"/>
              </a:rPr>
              <a:t>"For the 4th song, maybe a more digital concept, 80-90s or vaporwave style could fit nicely."</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b="1" lang="en-US" sz="1100">
                <a:latin typeface="Arial"/>
                <a:ea typeface="Arial"/>
                <a:cs typeface="Arial"/>
                <a:sym typeface="Arial"/>
              </a:rPr>
              <a:t>Key Insight:</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Retro-futuristic aesthetics</a:t>
            </a:r>
            <a:r>
              <a:rPr lang="en-US" sz="1100">
                <a:latin typeface="Arial"/>
                <a:ea typeface="Arial"/>
                <a:cs typeface="Arial"/>
                <a:sym typeface="Arial"/>
              </a:rPr>
              <a:t> like </a:t>
            </a:r>
            <a:r>
              <a:rPr b="1" lang="en-US" sz="1100">
                <a:latin typeface="Arial"/>
                <a:ea typeface="Arial"/>
                <a:cs typeface="Arial"/>
                <a:sym typeface="Arial"/>
              </a:rPr>
              <a:t>Vaporwave, 80s/90s digital art, or cyberpunk</a:t>
            </a:r>
            <a:r>
              <a:rPr lang="en-US" sz="1100">
                <a:latin typeface="Arial"/>
                <a:ea typeface="Arial"/>
                <a:cs typeface="Arial"/>
                <a:sym typeface="Arial"/>
              </a:rPr>
              <a:t> might resonate better with electronic or synth-based music.</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AI could introduce </a:t>
            </a:r>
            <a:r>
              <a:rPr b="1" lang="en-US" sz="1100">
                <a:latin typeface="Arial"/>
                <a:ea typeface="Arial"/>
                <a:cs typeface="Arial"/>
                <a:sym typeface="Arial"/>
              </a:rPr>
              <a:t>Vaporwave / Glitch Art styles</a:t>
            </a:r>
            <a:r>
              <a:rPr lang="en-US" sz="1100">
                <a:latin typeface="Arial"/>
                <a:ea typeface="Arial"/>
                <a:cs typeface="Arial"/>
                <a:sym typeface="Arial"/>
              </a:rPr>
              <a:t> to see if they align with user preferences.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4️⃣ More Exploration of Abstract &amp; Classical Art Styles</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i="1" lang="en-US" sz="1100">
                <a:latin typeface="Arial"/>
                <a:ea typeface="Arial"/>
                <a:cs typeface="Arial"/>
                <a:sym typeface="Arial"/>
              </a:rPr>
              <a:t>"I did find myself mostly focusing on the colors and shapes contained in the images, even the ones with clearer motives, so I guess maybe I think the more abstract styles could be explored further rather than trying new styles."</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"Maybe something that also includes chiaroscuro, impressionism, or baroque art, not only realist or abstract art."</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b="1" lang="en-US" sz="1100">
                <a:latin typeface="Arial"/>
                <a:ea typeface="Arial"/>
                <a:cs typeface="Arial"/>
                <a:sym typeface="Arial"/>
              </a:rPr>
              <a:t>Key Insight:</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Abstract styles remain effective</a:t>
            </a:r>
            <a:r>
              <a:rPr lang="en-US" sz="1100">
                <a:latin typeface="Arial"/>
                <a:ea typeface="Arial"/>
                <a:cs typeface="Arial"/>
                <a:sym typeface="Arial"/>
              </a:rPr>
              <a:t> for some participants, but </a:t>
            </a:r>
            <a:r>
              <a:rPr b="1" lang="en-US" sz="1100">
                <a:latin typeface="Arial"/>
                <a:ea typeface="Arial"/>
                <a:cs typeface="Arial"/>
                <a:sym typeface="Arial"/>
              </a:rPr>
              <a:t>traditional artistic movements</a:t>
            </a:r>
            <a:r>
              <a:rPr lang="en-US" sz="1100">
                <a:latin typeface="Arial"/>
                <a:ea typeface="Arial"/>
                <a:cs typeface="Arial"/>
                <a:sym typeface="Arial"/>
              </a:rPr>
              <a:t> (e.g., </a:t>
            </a:r>
            <a:r>
              <a:rPr b="1" lang="en-US" sz="1100">
                <a:latin typeface="Arial"/>
                <a:ea typeface="Arial"/>
                <a:cs typeface="Arial"/>
                <a:sym typeface="Arial"/>
              </a:rPr>
              <a:t>Impressionism, Chiaroscuro, Baroque</a:t>
            </a:r>
            <a:r>
              <a:rPr lang="en-US" sz="1100">
                <a:latin typeface="Arial"/>
                <a:ea typeface="Arial"/>
                <a:cs typeface="Arial"/>
                <a:sym typeface="Arial"/>
              </a:rPr>
              <a:t>) could be incorporated into AI prompts.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suggests AI could </a:t>
            </a:r>
            <a:r>
              <a:rPr b="1" lang="en-US" sz="1100">
                <a:latin typeface="Arial"/>
                <a:ea typeface="Arial"/>
                <a:cs typeface="Arial"/>
                <a:sym typeface="Arial"/>
              </a:rPr>
              <a:t>refine existing abstract representations</a:t>
            </a:r>
            <a:r>
              <a:rPr lang="en-US" sz="1100">
                <a:latin typeface="Arial"/>
                <a:ea typeface="Arial"/>
                <a:cs typeface="Arial"/>
                <a:sym typeface="Arial"/>
              </a:rPr>
              <a:t> while </a:t>
            </a:r>
            <a:r>
              <a:rPr b="1" lang="en-US" sz="1100">
                <a:latin typeface="Arial"/>
                <a:ea typeface="Arial"/>
                <a:cs typeface="Arial"/>
                <a:sym typeface="Arial"/>
              </a:rPr>
              <a:t>experimenting with classical art influences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Baroque (1600s–1750s)</a:t>
            </a:r>
            <a:br>
              <a:rPr b="1" lang="en-US" sz="1100">
                <a:latin typeface="Arial"/>
                <a:ea typeface="Arial"/>
                <a:cs typeface="Arial"/>
                <a:sym typeface="Arial"/>
              </a:rPr>
            </a:b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Dramatic, grand, and highly detailed compositions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Strong contrasts between light and shadow</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Rich, intense colors and dynamic movement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Example artists: Caravaggio, Rembrandt, Peter Paul Rubens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Impressionism (1860s–1890s)</a:t>
            </a:r>
            <a:br>
              <a:rPr b="1" lang="en-US" sz="1100">
                <a:latin typeface="Arial"/>
                <a:ea typeface="Arial"/>
                <a:cs typeface="Arial"/>
                <a:sym typeface="Arial"/>
              </a:rPr>
            </a:b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Focus on capturing light, movement, and everyday life</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Loose, visible brushstrokes and vibrant color palettes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Often painted outdoors (plein air) to capture natural light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Example artists: Claude Monet, Pierre-Auguste Renoir, Edgar Degas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Chiaroscuro (Light &amp; Dark Contrast Technique)</a:t>
            </a:r>
            <a:br>
              <a:rPr b="1" lang="en-US" sz="1100">
                <a:latin typeface="Arial"/>
                <a:ea typeface="Arial"/>
                <a:cs typeface="Arial"/>
                <a:sym typeface="Arial"/>
              </a:rPr>
            </a:b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Strong contrasts between light and dark to create depth and drama</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Often used in Baroque paintings to emphasize subjects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Creates a three-dimensional effect with sharp shadows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Example artists: Leonardo da Vinci, Caravaggio, Rembrandt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short, this phrase encourages you to experiment with elements like </a:t>
            </a:r>
            <a:r>
              <a:rPr b="1" lang="en-US" sz="1100">
                <a:latin typeface="Arial"/>
                <a:ea typeface="Arial"/>
                <a:cs typeface="Arial"/>
                <a:sym typeface="Arial"/>
              </a:rPr>
              <a:t>dramatic lighting (Chiaroscuro/Baroque), expressive colors and brushstrokes (Impressionism), or rich storytelling compositions (Baroque).</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770" name="Google Shape;770;g2e3edaa84ae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dc0a0c6e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3dc0a0c6e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33dc0a0c6e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e3edaa84a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e3edaa84ae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2e3edaa84ae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3f2eca9d8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3f2eca9d8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33f2eca9d8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2d97297f3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32d97297f3e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g32d97297f3e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2d97297f3e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g32d97297f3e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32d97297f3e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dc0a0c6e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dc0a0c6e8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33dc0a0c6e8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3f74c94e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e3f74c94e6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2e3f74c94e6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3f74c94e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e3f74c94e6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2e3f74c94e6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e3f74c94e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e3f74c94e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e3f74c94e6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e3f74c94e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e3f74c94e6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2e3f74c94e6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e417efd07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e417efd07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2e417efd07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vy blue" showMasterSp="0" type="title">
  <p:cSld name="TITLE">
    <p:bg>
      <p:bgPr>
        <a:solidFill>
          <a:schemeClr val="accent3"/>
        </a:solidFill>
      </p:bgPr>
    </p:bg>
    <p:spTree>
      <p:nvGrpSpPr>
        <p:cNvPr id="16" name="Shape 16"/>
        <p:cNvGrpSpPr/>
        <p:nvPr/>
      </p:nvGrpSpPr>
      <p:grpSpPr>
        <a:xfrm>
          <a:off x="0" y="0"/>
          <a:ext cx="0" cy="0"/>
          <a:chOff x="0" y="0"/>
          <a:chExt cx="0" cy="0"/>
        </a:xfrm>
      </p:grpSpPr>
      <p:pic>
        <p:nvPicPr>
          <p:cNvPr id="17" name="Google Shape;17;p10"/>
          <p:cNvPicPr preferRelativeResize="0"/>
          <p:nvPr/>
        </p:nvPicPr>
        <p:blipFill rotWithShape="1">
          <a:blip r:embed="rId2">
            <a:alphaModFix/>
          </a:blip>
          <a:srcRect b="32409" l="0" r="73936" t="0"/>
          <a:stretch/>
        </p:blipFill>
        <p:spPr>
          <a:xfrm>
            <a:off x="-1" y="1"/>
            <a:ext cx="3177767" cy="4635374"/>
          </a:xfrm>
          <a:prstGeom prst="rect">
            <a:avLst/>
          </a:prstGeom>
          <a:noFill/>
          <a:ln>
            <a:noFill/>
          </a:ln>
        </p:spPr>
      </p:pic>
      <p:pic>
        <p:nvPicPr>
          <p:cNvPr id="18" name="Google Shape;18;p10"/>
          <p:cNvPicPr preferRelativeResize="0"/>
          <p:nvPr/>
        </p:nvPicPr>
        <p:blipFill rotWithShape="1">
          <a:blip r:embed="rId3">
            <a:alphaModFix/>
          </a:blip>
          <a:srcRect b="-1" l="0" r="75198" t="72740"/>
          <a:stretch/>
        </p:blipFill>
        <p:spPr>
          <a:xfrm flipH="1">
            <a:off x="9166550" y="4988459"/>
            <a:ext cx="3023858" cy="1869540"/>
          </a:xfrm>
          <a:prstGeom prst="rect">
            <a:avLst/>
          </a:prstGeom>
          <a:noFill/>
          <a:ln>
            <a:noFill/>
          </a:ln>
        </p:spPr>
      </p:pic>
      <p:pic>
        <p:nvPicPr>
          <p:cNvPr id="19" name="Google Shape;19;p10"/>
          <p:cNvPicPr preferRelativeResize="0"/>
          <p:nvPr/>
        </p:nvPicPr>
        <p:blipFill rotWithShape="1">
          <a:blip r:embed="rId4">
            <a:alphaModFix/>
          </a:blip>
          <a:srcRect b="0" l="0" r="0" t="0"/>
          <a:stretch/>
        </p:blipFill>
        <p:spPr>
          <a:xfrm>
            <a:off x="5213011" y="998292"/>
            <a:ext cx="1764387" cy="1974432"/>
          </a:xfrm>
          <a:prstGeom prst="rect">
            <a:avLst/>
          </a:prstGeom>
          <a:noFill/>
          <a:ln>
            <a:noFill/>
          </a:ln>
        </p:spPr>
      </p:pic>
      <p:sp>
        <p:nvSpPr>
          <p:cNvPr id="20" name="Google Shape;20;p10"/>
          <p:cNvSpPr txBox="1"/>
          <p:nvPr>
            <p:ph type="ctrTitle"/>
          </p:nvPr>
        </p:nvSpPr>
        <p:spPr>
          <a:xfrm>
            <a:off x="1695853" y="3571875"/>
            <a:ext cx="8798701" cy="1654175"/>
          </a:xfrm>
          <a:prstGeom prst="rect">
            <a:avLst/>
          </a:prstGeom>
          <a:noFill/>
          <a:ln>
            <a:noFill/>
          </a:ln>
        </p:spPr>
        <p:txBody>
          <a:bodyPr anchorCtr="0" anchor="ctr" bIns="45700" lIns="91425" spcFirstLastPara="1" rIns="91425" wrap="square" tIns="108000">
            <a:noAutofit/>
          </a:bodyPr>
          <a:lstStyle>
            <a:lvl1pPr lvl="0" algn="ctr">
              <a:lnSpc>
                <a:spcPct val="90000"/>
              </a:lnSpc>
              <a:spcBef>
                <a:spcPts val="0"/>
              </a:spcBef>
              <a:spcAft>
                <a:spcPts val="0"/>
              </a:spcAft>
              <a:buClr>
                <a:schemeClr val="lt1"/>
              </a:buClr>
              <a:buSzPts val="4800"/>
              <a:buFont typeface="Figtree"/>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 type="subTitle"/>
          </p:nvPr>
        </p:nvSpPr>
        <p:spPr>
          <a:xfrm>
            <a:off x="2132013" y="5776913"/>
            <a:ext cx="7926387" cy="4619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000"/>
              <a:buNone/>
              <a:defRPr sz="2000">
                <a:solidFill>
                  <a:schemeClr val="accent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0"/>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0"/>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light blue">
  <p:cSld name="Title/chapter, image, light blue">
    <p:bg>
      <p:bgPr>
        <a:solidFill>
          <a:schemeClr val="accent4"/>
        </a:solidFill>
      </p:bgPr>
    </p:bg>
    <p:spTree>
      <p:nvGrpSpPr>
        <p:cNvPr id="201" name="Shape 201"/>
        <p:cNvGrpSpPr/>
        <p:nvPr/>
      </p:nvGrpSpPr>
      <p:grpSpPr>
        <a:xfrm>
          <a:off x="0" y="0"/>
          <a:ext cx="0" cy="0"/>
          <a:chOff x="0" y="0"/>
          <a:chExt cx="0" cy="0"/>
        </a:xfrm>
      </p:grpSpPr>
      <p:sp>
        <p:nvSpPr>
          <p:cNvPr id="202" name="Google Shape;202;p15"/>
          <p:cNvSpPr txBox="1"/>
          <p:nvPr>
            <p:ph type="title"/>
          </p:nvPr>
        </p:nvSpPr>
        <p:spPr>
          <a:xfrm>
            <a:off x="600074" y="2218797"/>
            <a:ext cx="5314951"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dk2"/>
              </a:buClr>
              <a:buSzPts val="5400"/>
              <a:buFont typeface="Figtree"/>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15"/>
          <p:cNvSpPr txBox="1"/>
          <p:nvPr>
            <p:ph idx="1" type="body"/>
          </p:nvPr>
        </p:nvSpPr>
        <p:spPr>
          <a:xfrm>
            <a:off x="600074" y="5226050"/>
            <a:ext cx="5314951"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sz="2000">
                <a:solidFill>
                  <a:schemeClr val="accen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04" name="Google Shape;204;p15"/>
          <p:cNvSpPr/>
          <p:nvPr>
            <p:ph idx="2" type="pic"/>
          </p:nvPr>
        </p:nvSpPr>
        <p:spPr>
          <a:xfrm>
            <a:off x="6096000" y="0"/>
            <a:ext cx="6096000" cy="6858000"/>
          </a:xfrm>
          <a:prstGeom prst="rect">
            <a:avLst/>
          </a:prstGeom>
          <a:noFill/>
          <a:ln>
            <a:noFill/>
          </a:ln>
        </p:spPr>
      </p:sp>
      <p:sp>
        <p:nvSpPr>
          <p:cNvPr id="205" name="Google Shape;205;p15"/>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15"/>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5"/>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sand">
  <p:cSld name="Title/chapter, sand">
    <p:bg>
      <p:bgPr>
        <a:solidFill>
          <a:schemeClr val="lt2"/>
        </a:solidFill>
      </p:bgPr>
    </p:bg>
    <p:spTree>
      <p:nvGrpSpPr>
        <p:cNvPr id="208" name="Shape 208"/>
        <p:cNvGrpSpPr/>
        <p:nvPr/>
      </p:nvGrpSpPr>
      <p:grpSpPr>
        <a:xfrm>
          <a:off x="0" y="0"/>
          <a:ext cx="0" cy="0"/>
          <a:chOff x="0" y="0"/>
          <a:chExt cx="0" cy="0"/>
        </a:xfrm>
      </p:grpSpPr>
      <p:pic>
        <p:nvPicPr>
          <p:cNvPr id="209" name="Google Shape;209;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0" name="Google Shape;210;p16"/>
          <p:cNvSpPr txBox="1"/>
          <p:nvPr>
            <p:ph type="title"/>
          </p:nvPr>
        </p:nvSpPr>
        <p:spPr>
          <a:xfrm>
            <a:off x="600074" y="2218797"/>
            <a:ext cx="7218363"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dk2"/>
              </a:buClr>
              <a:buSzPts val="6000"/>
              <a:buFont typeface="Figtre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16"/>
          <p:cNvSpPr txBox="1"/>
          <p:nvPr>
            <p:ph idx="1" type="body"/>
          </p:nvPr>
        </p:nvSpPr>
        <p:spPr>
          <a:xfrm>
            <a:off x="600074" y="5226050"/>
            <a:ext cx="7218363"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400"/>
              <a:buNone/>
              <a:defRPr sz="2400">
                <a:solidFill>
                  <a:schemeClr val="accen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12" name="Google Shape;212;p16"/>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16"/>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16"/>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sand">
  <p:cSld name="Title/chapter, image, sand">
    <p:bg>
      <p:bgPr>
        <a:solidFill>
          <a:schemeClr val="lt2"/>
        </a:solidFill>
      </p:bgPr>
    </p:bg>
    <p:spTree>
      <p:nvGrpSpPr>
        <p:cNvPr id="215" name="Shape 215"/>
        <p:cNvGrpSpPr/>
        <p:nvPr/>
      </p:nvGrpSpPr>
      <p:grpSpPr>
        <a:xfrm>
          <a:off x="0" y="0"/>
          <a:ext cx="0" cy="0"/>
          <a:chOff x="0" y="0"/>
          <a:chExt cx="0" cy="0"/>
        </a:xfrm>
      </p:grpSpPr>
      <p:sp>
        <p:nvSpPr>
          <p:cNvPr id="216" name="Google Shape;216;p17"/>
          <p:cNvSpPr txBox="1"/>
          <p:nvPr>
            <p:ph type="title"/>
          </p:nvPr>
        </p:nvSpPr>
        <p:spPr>
          <a:xfrm>
            <a:off x="600074" y="2218797"/>
            <a:ext cx="5314951"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dk2"/>
              </a:buClr>
              <a:buSzPts val="5400"/>
              <a:buFont typeface="Figtree"/>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17"/>
          <p:cNvSpPr txBox="1"/>
          <p:nvPr>
            <p:ph idx="1" type="body"/>
          </p:nvPr>
        </p:nvSpPr>
        <p:spPr>
          <a:xfrm>
            <a:off x="600074" y="5226050"/>
            <a:ext cx="5314951"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sz="2000">
                <a:solidFill>
                  <a:schemeClr val="accen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18" name="Google Shape;218;p17"/>
          <p:cNvSpPr/>
          <p:nvPr>
            <p:ph idx="2" type="pic"/>
          </p:nvPr>
        </p:nvSpPr>
        <p:spPr>
          <a:xfrm>
            <a:off x="6096000" y="0"/>
            <a:ext cx="6096000" cy="6858000"/>
          </a:xfrm>
          <a:prstGeom prst="rect">
            <a:avLst/>
          </a:prstGeom>
          <a:noFill/>
          <a:ln>
            <a:noFill/>
          </a:ln>
        </p:spPr>
      </p:sp>
      <p:sp>
        <p:nvSpPr>
          <p:cNvPr id="219" name="Google Shape;219;p17"/>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220" name="Google Shape;220;p17"/>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17"/>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KTH blue" showMasterSp="0">
  <p:cSld name="Title/chapter, KTH blue">
    <p:bg>
      <p:bgPr>
        <a:solidFill>
          <a:schemeClr val="accent1"/>
        </a:solidFill>
      </p:bgPr>
    </p:bg>
    <p:spTree>
      <p:nvGrpSpPr>
        <p:cNvPr id="222" name="Shape 222"/>
        <p:cNvGrpSpPr/>
        <p:nvPr/>
      </p:nvGrpSpPr>
      <p:grpSpPr>
        <a:xfrm>
          <a:off x="0" y="0"/>
          <a:ext cx="0" cy="0"/>
          <a:chOff x="0" y="0"/>
          <a:chExt cx="0" cy="0"/>
        </a:xfrm>
      </p:grpSpPr>
      <p:pic>
        <p:nvPicPr>
          <p:cNvPr id="223" name="Google Shape;223;p18"/>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pic>
        <p:nvPicPr>
          <p:cNvPr id="224" name="Google Shape;224;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5" name="Google Shape;225;p18"/>
          <p:cNvSpPr txBox="1"/>
          <p:nvPr>
            <p:ph type="title"/>
          </p:nvPr>
        </p:nvSpPr>
        <p:spPr>
          <a:xfrm>
            <a:off x="600074" y="2218797"/>
            <a:ext cx="7218363"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lt1"/>
              </a:buClr>
              <a:buSzPts val="6000"/>
              <a:buFont typeface="Figtre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18"/>
          <p:cNvSpPr txBox="1"/>
          <p:nvPr>
            <p:ph idx="1" type="body"/>
          </p:nvPr>
        </p:nvSpPr>
        <p:spPr>
          <a:xfrm>
            <a:off x="600074" y="5226050"/>
            <a:ext cx="7218363"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400"/>
              <a:buNone/>
              <a:defRPr sz="2400">
                <a:solidFill>
                  <a:schemeClr val="l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27" name="Google Shape;227;p18"/>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18"/>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8"/>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KTH blue" showMasterSp="0">
  <p:cSld name="Title/chapter, image, KTH blue">
    <p:bg>
      <p:bgPr>
        <a:solidFill>
          <a:schemeClr val="accent1"/>
        </a:solidFill>
      </p:bgPr>
    </p:bg>
    <p:spTree>
      <p:nvGrpSpPr>
        <p:cNvPr id="230" name="Shape 230"/>
        <p:cNvGrpSpPr/>
        <p:nvPr/>
      </p:nvGrpSpPr>
      <p:grpSpPr>
        <a:xfrm>
          <a:off x="0" y="0"/>
          <a:ext cx="0" cy="0"/>
          <a:chOff x="0" y="0"/>
          <a:chExt cx="0" cy="0"/>
        </a:xfrm>
      </p:grpSpPr>
      <p:sp>
        <p:nvSpPr>
          <p:cNvPr id="231" name="Google Shape;231;p19"/>
          <p:cNvSpPr txBox="1"/>
          <p:nvPr>
            <p:ph type="title"/>
          </p:nvPr>
        </p:nvSpPr>
        <p:spPr>
          <a:xfrm>
            <a:off x="600074" y="2218797"/>
            <a:ext cx="5314951"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lt1"/>
              </a:buClr>
              <a:buSzPts val="5400"/>
              <a:buFont typeface="Figtree"/>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19"/>
          <p:cNvSpPr txBox="1"/>
          <p:nvPr>
            <p:ph idx="1" type="body"/>
          </p:nvPr>
        </p:nvSpPr>
        <p:spPr>
          <a:xfrm>
            <a:off x="600074" y="5226050"/>
            <a:ext cx="5314951"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sz="2000">
                <a:solidFill>
                  <a:schemeClr val="l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3" name="Google Shape;233;p19"/>
          <p:cNvSpPr/>
          <p:nvPr>
            <p:ph idx="2" type="pic"/>
          </p:nvPr>
        </p:nvSpPr>
        <p:spPr>
          <a:xfrm>
            <a:off x="6096000" y="0"/>
            <a:ext cx="6096000" cy="6858000"/>
          </a:xfrm>
          <a:prstGeom prst="rect">
            <a:avLst/>
          </a:prstGeom>
          <a:noFill/>
          <a:ln>
            <a:noFill/>
          </a:ln>
        </p:spPr>
      </p:sp>
      <p:sp>
        <p:nvSpPr>
          <p:cNvPr id="234" name="Google Shape;234;p19"/>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235" name="Google Shape;235;p19"/>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9"/>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7" name="Google Shape;237;p19"/>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navy blue" showMasterSp="0">
  <p:cSld name="Title/chapter, navy blue">
    <p:bg>
      <p:bgPr>
        <a:solidFill>
          <a:schemeClr val="accent3"/>
        </a:solidFill>
      </p:bgPr>
    </p:bg>
    <p:spTree>
      <p:nvGrpSpPr>
        <p:cNvPr id="238" name="Shape 238"/>
        <p:cNvGrpSpPr/>
        <p:nvPr/>
      </p:nvGrpSpPr>
      <p:grpSpPr>
        <a:xfrm>
          <a:off x="0" y="0"/>
          <a:ext cx="0" cy="0"/>
          <a:chOff x="0" y="0"/>
          <a:chExt cx="0" cy="0"/>
        </a:xfrm>
      </p:grpSpPr>
      <p:pic>
        <p:nvPicPr>
          <p:cNvPr id="239" name="Google Shape;239;p2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40" name="Google Shape;240;p20"/>
          <p:cNvSpPr txBox="1"/>
          <p:nvPr>
            <p:ph type="title"/>
          </p:nvPr>
        </p:nvSpPr>
        <p:spPr>
          <a:xfrm>
            <a:off x="600074" y="2218797"/>
            <a:ext cx="7218363"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lt1"/>
              </a:buClr>
              <a:buSzPts val="6000"/>
              <a:buFont typeface="Figtre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20"/>
          <p:cNvSpPr txBox="1"/>
          <p:nvPr>
            <p:ph idx="1" type="body"/>
          </p:nvPr>
        </p:nvSpPr>
        <p:spPr>
          <a:xfrm>
            <a:off x="600074" y="5226050"/>
            <a:ext cx="7218363"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400"/>
              <a:buNone/>
              <a:defRPr sz="2400">
                <a:solidFill>
                  <a:schemeClr val="accent2"/>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2" name="Google Shape;242;p20"/>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20"/>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20"/>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245" name="Google Shape;245;p20"/>
          <p:cNvPicPr preferRelativeResize="0"/>
          <p:nvPr/>
        </p:nvPicPr>
        <p:blipFill rotWithShape="1">
          <a:blip r:embed="rId3">
            <a:alphaModFix/>
          </a:blip>
          <a:srcRect b="0" l="0" r="0" t="0"/>
          <a:stretch/>
        </p:blipFill>
        <p:spPr>
          <a:xfrm>
            <a:off x="182681" y="164553"/>
            <a:ext cx="648592" cy="72580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navy blue" showMasterSp="0">
  <p:cSld name="Title/chapter, image, navy blue">
    <p:bg>
      <p:bgPr>
        <a:solidFill>
          <a:schemeClr val="accent3"/>
        </a:solidFill>
      </p:bgPr>
    </p:bg>
    <p:spTree>
      <p:nvGrpSpPr>
        <p:cNvPr id="246" name="Shape 246"/>
        <p:cNvGrpSpPr/>
        <p:nvPr/>
      </p:nvGrpSpPr>
      <p:grpSpPr>
        <a:xfrm>
          <a:off x="0" y="0"/>
          <a:ext cx="0" cy="0"/>
          <a:chOff x="0" y="0"/>
          <a:chExt cx="0" cy="0"/>
        </a:xfrm>
      </p:grpSpPr>
      <p:sp>
        <p:nvSpPr>
          <p:cNvPr id="247" name="Google Shape;247;p21"/>
          <p:cNvSpPr txBox="1"/>
          <p:nvPr>
            <p:ph type="title"/>
          </p:nvPr>
        </p:nvSpPr>
        <p:spPr>
          <a:xfrm>
            <a:off x="600074" y="2218797"/>
            <a:ext cx="5314951"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lt1"/>
              </a:buClr>
              <a:buSzPts val="5400"/>
              <a:buFont typeface="Figtree"/>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21"/>
          <p:cNvSpPr txBox="1"/>
          <p:nvPr>
            <p:ph idx="1" type="body"/>
          </p:nvPr>
        </p:nvSpPr>
        <p:spPr>
          <a:xfrm>
            <a:off x="600074" y="5226050"/>
            <a:ext cx="5314951"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sz="2000">
                <a:solidFill>
                  <a:schemeClr val="accent2"/>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9" name="Google Shape;249;p21"/>
          <p:cNvSpPr/>
          <p:nvPr>
            <p:ph idx="2" type="pic"/>
          </p:nvPr>
        </p:nvSpPr>
        <p:spPr>
          <a:xfrm>
            <a:off x="6096000" y="0"/>
            <a:ext cx="6096000" cy="6858000"/>
          </a:xfrm>
          <a:prstGeom prst="rect">
            <a:avLst/>
          </a:prstGeom>
          <a:noFill/>
          <a:ln>
            <a:noFill/>
          </a:ln>
        </p:spPr>
      </p:sp>
      <p:sp>
        <p:nvSpPr>
          <p:cNvPr id="250" name="Google Shape;250;p21"/>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251" name="Google Shape;251;p21"/>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1"/>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3" name="Google Shape;253;p21"/>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blue lines">
  <p:cSld name="Headline and content, blue lines">
    <p:spTree>
      <p:nvGrpSpPr>
        <p:cNvPr id="254" name="Shape 254"/>
        <p:cNvGrpSpPr/>
        <p:nvPr/>
      </p:nvGrpSpPr>
      <p:grpSpPr>
        <a:xfrm>
          <a:off x="0" y="0"/>
          <a:ext cx="0" cy="0"/>
          <a:chOff x="0" y="0"/>
          <a:chExt cx="0" cy="0"/>
        </a:xfrm>
      </p:grpSpPr>
      <p:pic>
        <p:nvPicPr>
          <p:cNvPr id="255" name="Google Shape;255;p22"/>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
        <p:nvSpPr>
          <p:cNvPr id="256" name="Google Shape;256;p22"/>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22"/>
          <p:cNvSpPr txBox="1"/>
          <p:nvPr>
            <p:ph idx="1" type="body"/>
          </p:nvPr>
        </p:nvSpPr>
        <p:spPr>
          <a:xfrm>
            <a:off x="600075" y="1795850"/>
            <a:ext cx="8805181" cy="453030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22"/>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22"/>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22"/>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lines">
  <p:cSld name="Headline and content, sand lines">
    <p:spTree>
      <p:nvGrpSpPr>
        <p:cNvPr id="261" name="Shape 261"/>
        <p:cNvGrpSpPr/>
        <p:nvPr/>
      </p:nvGrpSpPr>
      <p:grpSpPr>
        <a:xfrm>
          <a:off x="0" y="0"/>
          <a:ext cx="0" cy="0"/>
          <a:chOff x="0" y="0"/>
          <a:chExt cx="0" cy="0"/>
        </a:xfrm>
      </p:grpSpPr>
      <p:pic>
        <p:nvPicPr>
          <p:cNvPr id="262" name="Google Shape;262;p23"/>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
        <p:nvSpPr>
          <p:cNvPr id="263" name="Google Shape;263;p23"/>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23"/>
          <p:cNvSpPr txBox="1"/>
          <p:nvPr>
            <p:ph idx="1" type="body"/>
          </p:nvPr>
        </p:nvSpPr>
        <p:spPr>
          <a:xfrm>
            <a:off x="600075" y="1872344"/>
            <a:ext cx="10990263" cy="445380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23"/>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23"/>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23"/>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light blue ">
  <p:cSld name="Headline and content, light blue ">
    <p:bg>
      <p:bgPr>
        <a:solidFill>
          <a:schemeClr val="accent4"/>
        </a:solidFill>
      </p:bgPr>
    </p:bg>
    <p:spTree>
      <p:nvGrpSpPr>
        <p:cNvPr id="268" name="Shape 268"/>
        <p:cNvGrpSpPr/>
        <p:nvPr/>
      </p:nvGrpSpPr>
      <p:grpSpPr>
        <a:xfrm>
          <a:off x="0" y="0"/>
          <a:ext cx="0" cy="0"/>
          <a:chOff x="0" y="0"/>
          <a:chExt cx="0" cy="0"/>
        </a:xfrm>
      </p:grpSpPr>
      <p:pic>
        <p:nvPicPr>
          <p:cNvPr id="269" name="Google Shape;269;p24"/>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
        <p:nvSpPr>
          <p:cNvPr id="270" name="Google Shape;270;p24"/>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24"/>
          <p:cNvSpPr txBox="1"/>
          <p:nvPr>
            <p:ph idx="1" type="body"/>
          </p:nvPr>
        </p:nvSpPr>
        <p:spPr>
          <a:xfrm>
            <a:off x="600076" y="1795850"/>
            <a:ext cx="8805182" cy="453030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24"/>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24"/>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24"/>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ype="obj">
  <p:cSld name="OBJECT">
    <p:spTree>
      <p:nvGrpSpPr>
        <p:cNvPr id="25" name="Shape 25"/>
        <p:cNvGrpSpPr/>
        <p:nvPr/>
      </p:nvGrpSpPr>
      <p:grpSpPr>
        <a:xfrm>
          <a:off x="0" y="0"/>
          <a:ext cx="0" cy="0"/>
          <a:chOff x="0" y="0"/>
          <a:chExt cx="0" cy="0"/>
        </a:xfrm>
      </p:grpSpPr>
      <p:sp>
        <p:nvSpPr>
          <p:cNvPr id="26" name="Google Shape;26;p11"/>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 type="body"/>
          </p:nvPr>
        </p:nvSpPr>
        <p:spPr>
          <a:xfrm>
            <a:off x="600075" y="1872344"/>
            <a:ext cx="10990263" cy="445380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1"/>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p:cSld name="Headline and content, sand">
    <p:bg>
      <p:bgPr>
        <a:solidFill>
          <a:schemeClr val="lt2"/>
        </a:solidFill>
      </p:bgPr>
    </p:bg>
    <p:spTree>
      <p:nvGrpSpPr>
        <p:cNvPr id="275" name="Shape 275"/>
        <p:cNvGrpSpPr/>
        <p:nvPr/>
      </p:nvGrpSpPr>
      <p:grpSpPr>
        <a:xfrm>
          <a:off x="0" y="0"/>
          <a:ext cx="0" cy="0"/>
          <a:chOff x="0" y="0"/>
          <a:chExt cx="0" cy="0"/>
        </a:xfrm>
      </p:grpSpPr>
      <p:pic>
        <p:nvPicPr>
          <p:cNvPr id="276" name="Google Shape;276;p25"/>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
        <p:nvSpPr>
          <p:cNvPr id="277" name="Google Shape;277;p25"/>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25"/>
          <p:cNvSpPr txBox="1"/>
          <p:nvPr>
            <p:ph idx="1" type="body"/>
          </p:nvPr>
        </p:nvSpPr>
        <p:spPr>
          <a:xfrm>
            <a:off x="600076" y="1795850"/>
            <a:ext cx="8750754" cy="453030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25"/>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25"/>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25"/>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p:cSld name="Two parts">
    <p:spTree>
      <p:nvGrpSpPr>
        <p:cNvPr id="282" name="Shape 282"/>
        <p:cNvGrpSpPr/>
        <p:nvPr/>
      </p:nvGrpSpPr>
      <p:grpSpPr>
        <a:xfrm>
          <a:off x="0" y="0"/>
          <a:ext cx="0" cy="0"/>
          <a:chOff x="0" y="0"/>
          <a:chExt cx="0" cy="0"/>
        </a:xfrm>
      </p:grpSpPr>
      <p:sp>
        <p:nvSpPr>
          <p:cNvPr id="283" name="Google Shape;283;p26"/>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26"/>
          <p:cNvSpPr txBox="1"/>
          <p:nvPr>
            <p:ph idx="1" type="body"/>
          </p:nvPr>
        </p:nvSpPr>
        <p:spPr>
          <a:xfrm>
            <a:off x="600075" y="1795850"/>
            <a:ext cx="5314950" cy="453192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26"/>
          <p:cNvSpPr txBox="1"/>
          <p:nvPr>
            <p:ph idx="2" type="body"/>
          </p:nvPr>
        </p:nvSpPr>
        <p:spPr>
          <a:xfrm>
            <a:off x="6275388" y="1795851"/>
            <a:ext cx="5314950" cy="453192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26"/>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26"/>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26"/>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subheader">
  <p:cSld name="Two parts, subheader">
    <p:spTree>
      <p:nvGrpSpPr>
        <p:cNvPr id="289" name="Shape 289"/>
        <p:cNvGrpSpPr/>
        <p:nvPr/>
      </p:nvGrpSpPr>
      <p:grpSpPr>
        <a:xfrm>
          <a:off x="0" y="0"/>
          <a:ext cx="0" cy="0"/>
          <a:chOff x="0" y="0"/>
          <a:chExt cx="0" cy="0"/>
        </a:xfrm>
      </p:grpSpPr>
      <p:sp>
        <p:nvSpPr>
          <p:cNvPr id="290" name="Google Shape;290;p27"/>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27"/>
          <p:cNvSpPr txBox="1"/>
          <p:nvPr>
            <p:ph idx="1" type="body"/>
          </p:nvPr>
        </p:nvSpPr>
        <p:spPr>
          <a:xfrm>
            <a:off x="600075" y="1797111"/>
            <a:ext cx="5314950" cy="319971"/>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1800"/>
              <a:buNone/>
              <a:defRPr b="1" sz="1800">
                <a:solidFill>
                  <a:schemeClr val="accent1"/>
                </a:solidFill>
                <a:latin typeface="Figtree"/>
                <a:ea typeface="Figtree"/>
                <a:cs typeface="Figtree"/>
                <a:sym typeface="Figtre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2" name="Google Shape;292;p27"/>
          <p:cNvSpPr txBox="1"/>
          <p:nvPr>
            <p:ph idx="2" type="body"/>
          </p:nvPr>
        </p:nvSpPr>
        <p:spPr>
          <a:xfrm>
            <a:off x="600075" y="2179165"/>
            <a:ext cx="5314950" cy="414861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27"/>
          <p:cNvSpPr txBox="1"/>
          <p:nvPr>
            <p:ph idx="3" type="body"/>
          </p:nvPr>
        </p:nvSpPr>
        <p:spPr>
          <a:xfrm>
            <a:off x="6275388" y="1797111"/>
            <a:ext cx="5314950" cy="319971"/>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1800"/>
              <a:buNone/>
              <a:defRPr b="1" sz="1800">
                <a:solidFill>
                  <a:schemeClr val="accent1"/>
                </a:solidFill>
                <a:latin typeface="Figtree"/>
                <a:ea typeface="Figtree"/>
                <a:cs typeface="Figtree"/>
                <a:sym typeface="Figtre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4" name="Google Shape;294;p27"/>
          <p:cNvSpPr txBox="1"/>
          <p:nvPr>
            <p:ph idx="4" type="body"/>
          </p:nvPr>
        </p:nvSpPr>
        <p:spPr>
          <a:xfrm>
            <a:off x="6275388" y="2179163"/>
            <a:ext cx="5314950" cy="414861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27"/>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27"/>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7" name="Google Shape;297;p27"/>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298" name="Shape 298"/>
        <p:cNvGrpSpPr/>
        <p:nvPr/>
      </p:nvGrpSpPr>
      <p:grpSpPr>
        <a:xfrm>
          <a:off x="0" y="0"/>
          <a:ext cx="0" cy="0"/>
          <a:chOff x="0" y="0"/>
          <a:chExt cx="0" cy="0"/>
        </a:xfrm>
      </p:grpSpPr>
      <p:sp>
        <p:nvSpPr>
          <p:cNvPr id="299" name="Google Shape;299;p28"/>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28"/>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28"/>
          <p:cNvSpPr/>
          <p:nvPr>
            <p:ph idx="2" type="pic"/>
          </p:nvPr>
        </p:nvSpPr>
        <p:spPr>
          <a:xfrm>
            <a:off x="6096000" y="0"/>
            <a:ext cx="6096000" cy="6858000"/>
          </a:xfrm>
          <a:prstGeom prst="rect">
            <a:avLst/>
          </a:prstGeom>
          <a:noFill/>
          <a:ln>
            <a:noFill/>
          </a:ln>
        </p:spPr>
      </p:sp>
      <p:sp>
        <p:nvSpPr>
          <p:cNvPr id="302" name="Google Shape;302;p28"/>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28"/>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28"/>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ight blue">
  <p:cSld name="Comparison, light blue">
    <p:bg>
      <p:bgPr>
        <a:solidFill>
          <a:schemeClr val="accent4"/>
        </a:solidFill>
      </p:bgPr>
    </p:bg>
    <p:spTree>
      <p:nvGrpSpPr>
        <p:cNvPr id="305" name="Shape 305"/>
        <p:cNvGrpSpPr/>
        <p:nvPr/>
      </p:nvGrpSpPr>
      <p:grpSpPr>
        <a:xfrm>
          <a:off x="0" y="0"/>
          <a:ext cx="0" cy="0"/>
          <a:chOff x="0" y="0"/>
          <a:chExt cx="0" cy="0"/>
        </a:xfrm>
      </p:grpSpPr>
      <p:sp>
        <p:nvSpPr>
          <p:cNvPr id="306" name="Google Shape;306;p29"/>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07" name="Google Shape;307;p29"/>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08" name="Google Shape;308;p29"/>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29"/>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29"/>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dk2"/>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29"/>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29"/>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29"/>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29"/>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and">
  <p:cSld name="Comparison, sand">
    <p:bg>
      <p:bgPr>
        <a:solidFill>
          <a:schemeClr val="lt2"/>
        </a:solidFill>
      </p:bgPr>
    </p:bg>
    <p:spTree>
      <p:nvGrpSpPr>
        <p:cNvPr id="315" name="Shape 315"/>
        <p:cNvGrpSpPr/>
        <p:nvPr/>
      </p:nvGrpSpPr>
      <p:grpSpPr>
        <a:xfrm>
          <a:off x="0" y="0"/>
          <a:ext cx="0" cy="0"/>
          <a:chOff x="0" y="0"/>
          <a:chExt cx="0" cy="0"/>
        </a:xfrm>
      </p:grpSpPr>
      <p:sp>
        <p:nvSpPr>
          <p:cNvPr id="316" name="Google Shape;316;p30"/>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17" name="Google Shape;317;p30"/>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18" name="Google Shape;318;p30"/>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30"/>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30"/>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dk2"/>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30"/>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30"/>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30"/>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0"/>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KTH blue">
  <p:cSld name="Comparison, KTH blue">
    <p:bg>
      <p:bgPr>
        <a:solidFill>
          <a:schemeClr val="accent1"/>
        </a:solidFill>
      </p:bgPr>
    </p:bg>
    <p:spTree>
      <p:nvGrpSpPr>
        <p:cNvPr id="325" name="Shape 325"/>
        <p:cNvGrpSpPr/>
        <p:nvPr/>
      </p:nvGrpSpPr>
      <p:grpSpPr>
        <a:xfrm>
          <a:off x="0" y="0"/>
          <a:ext cx="0" cy="0"/>
          <a:chOff x="0" y="0"/>
          <a:chExt cx="0" cy="0"/>
        </a:xfrm>
      </p:grpSpPr>
      <p:sp>
        <p:nvSpPr>
          <p:cNvPr id="326" name="Google Shape;326;p31"/>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27" name="Google Shape;327;p31"/>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28" name="Google Shape;328;p31"/>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31"/>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31"/>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lt1"/>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31"/>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000"/>
              </a:spcBef>
              <a:spcAft>
                <a:spcPts val="0"/>
              </a:spcAft>
              <a:buClr>
                <a:schemeClr val="accent2"/>
              </a:buClr>
              <a:buSzPts val="2000"/>
              <a:buChar char="•"/>
              <a:defRPr>
                <a:solidFill>
                  <a:schemeClr val="lt1"/>
                </a:solidFill>
              </a:defRPr>
            </a:lvl1pPr>
            <a:lvl2pPr indent="-342900" lvl="1" marL="914400" algn="l">
              <a:lnSpc>
                <a:spcPct val="90000"/>
              </a:lnSpc>
              <a:spcBef>
                <a:spcPts val="500"/>
              </a:spcBef>
              <a:spcAft>
                <a:spcPts val="0"/>
              </a:spcAft>
              <a:buClr>
                <a:schemeClr val="accent2"/>
              </a:buClr>
              <a:buSzPts val="1800"/>
              <a:buChar char="•"/>
              <a:defRPr>
                <a:solidFill>
                  <a:schemeClr val="lt1"/>
                </a:solidFill>
              </a:defRPr>
            </a:lvl2pPr>
            <a:lvl3pPr indent="-330200" lvl="2" marL="1371600" algn="l">
              <a:lnSpc>
                <a:spcPct val="90000"/>
              </a:lnSpc>
              <a:spcBef>
                <a:spcPts val="500"/>
              </a:spcBef>
              <a:spcAft>
                <a:spcPts val="0"/>
              </a:spcAft>
              <a:buClr>
                <a:schemeClr val="accent2"/>
              </a:buClr>
              <a:buSzPts val="1600"/>
              <a:buChar char="•"/>
              <a:defRPr>
                <a:solidFill>
                  <a:schemeClr val="lt1"/>
                </a:solidFill>
              </a:defRPr>
            </a:lvl3pPr>
            <a:lvl4pPr indent="-317500" lvl="3" marL="1828800" algn="l">
              <a:lnSpc>
                <a:spcPct val="90000"/>
              </a:lnSpc>
              <a:spcBef>
                <a:spcPts val="500"/>
              </a:spcBef>
              <a:spcAft>
                <a:spcPts val="0"/>
              </a:spcAft>
              <a:buClr>
                <a:schemeClr val="accent2"/>
              </a:buClr>
              <a:buSzPts val="1400"/>
              <a:buChar char="•"/>
              <a:defRPr>
                <a:solidFill>
                  <a:schemeClr val="lt1"/>
                </a:solidFill>
              </a:defRPr>
            </a:lvl4pPr>
            <a:lvl5pPr indent="-304800" lvl="4" marL="2286000" algn="l">
              <a:lnSpc>
                <a:spcPct val="90000"/>
              </a:lnSpc>
              <a:spcBef>
                <a:spcPts val="500"/>
              </a:spcBef>
              <a:spcAft>
                <a:spcPts val="0"/>
              </a:spcAft>
              <a:buClr>
                <a:schemeClr val="accent2"/>
              </a:buClr>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31"/>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31"/>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31"/>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navy blue">
  <p:cSld name="Comparison, navy blue">
    <p:bg>
      <p:bgPr>
        <a:solidFill>
          <a:schemeClr val="dk2"/>
        </a:solidFill>
      </p:bgPr>
    </p:bg>
    <p:spTree>
      <p:nvGrpSpPr>
        <p:cNvPr id="335" name="Shape 335"/>
        <p:cNvGrpSpPr/>
        <p:nvPr/>
      </p:nvGrpSpPr>
      <p:grpSpPr>
        <a:xfrm>
          <a:off x="0" y="0"/>
          <a:ext cx="0" cy="0"/>
          <a:chOff x="0" y="0"/>
          <a:chExt cx="0" cy="0"/>
        </a:xfrm>
      </p:grpSpPr>
      <p:sp>
        <p:nvSpPr>
          <p:cNvPr id="336" name="Google Shape;336;p32"/>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37" name="Google Shape;337;p32"/>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38" name="Google Shape;338;p32"/>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32"/>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32"/>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lt1"/>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2"/>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000"/>
              </a:spcBef>
              <a:spcAft>
                <a:spcPts val="0"/>
              </a:spcAft>
              <a:buSzPts val="2000"/>
              <a:buChar char="•"/>
              <a:defRPr>
                <a:solidFill>
                  <a:schemeClr val="lt1"/>
                </a:solidFill>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32"/>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p32"/>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32"/>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green">
  <p:cSld name="Comparison, green">
    <p:bg>
      <p:bgPr>
        <a:solidFill>
          <a:srgbClr val="C7EBBA"/>
        </a:solidFill>
      </p:bgPr>
    </p:bg>
    <p:spTree>
      <p:nvGrpSpPr>
        <p:cNvPr id="345" name="Shape 345"/>
        <p:cNvGrpSpPr/>
        <p:nvPr/>
      </p:nvGrpSpPr>
      <p:grpSpPr>
        <a:xfrm>
          <a:off x="0" y="0"/>
          <a:ext cx="0" cy="0"/>
          <a:chOff x="0" y="0"/>
          <a:chExt cx="0" cy="0"/>
        </a:xfrm>
      </p:grpSpPr>
      <p:sp>
        <p:nvSpPr>
          <p:cNvPr id="346" name="Google Shape;346;p33"/>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47" name="Google Shape;347;p33"/>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48" name="Google Shape;348;p33"/>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33"/>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33"/>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dk2"/>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33"/>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33"/>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33"/>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33"/>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al">
  <p:cSld name="Comparison, teal">
    <p:bg>
      <p:bgPr>
        <a:solidFill>
          <a:srgbClr val="B2E0E0"/>
        </a:solidFill>
      </p:bgPr>
    </p:bg>
    <p:spTree>
      <p:nvGrpSpPr>
        <p:cNvPr id="355" name="Shape 355"/>
        <p:cNvGrpSpPr/>
        <p:nvPr/>
      </p:nvGrpSpPr>
      <p:grpSpPr>
        <a:xfrm>
          <a:off x="0" y="0"/>
          <a:ext cx="0" cy="0"/>
          <a:chOff x="0" y="0"/>
          <a:chExt cx="0" cy="0"/>
        </a:xfrm>
      </p:grpSpPr>
      <p:sp>
        <p:nvSpPr>
          <p:cNvPr id="356" name="Google Shape;356;p34"/>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57" name="Google Shape;357;p34"/>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58" name="Google Shape;358;p34"/>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9" name="Google Shape;359;p34"/>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34"/>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dk2"/>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34"/>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34"/>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34"/>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34"/>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howMasterSp="0">
  <p:cSld name="Title, image">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3"/>
          <p:cNvSpPr/>
          <p:nvPr/>
        </p:nvSpPr>
        <p:spPr>
          <a:xfrm>
            <a:off x="0" y="0"/>
            <a:ext cx="12192000" cy="6858000"/>
          </a:xfrm>
          <a:prstGeom prst="rect">
            <a:avLst/>
          </a:prstGeom>
          <a:solidFill>
            <a:schemeClr val="dk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3" name="Google Shape;33;p13"/>
          <p:cNvPicPr preferRelativeResize="0"/>
          <p:nvPr/>
        </p:nvPicPr>
        <p:blipFill rotWithShape="1">
          <a:blip r:embed="rId3">
            <a:alphaModFix/>
          </a:blip>
          <a:srcRect b="0" l="0" r="0" t="0"/>
          <a:stretch/>
        </p:blipFill>
        <p:spPr>
          <a:xfrm>
            <a:off x="5213011" y="998292"/>
            <a:ext cx="1764387" cy="1974432"/>
          </a:xfrm>
          <a:prstGeom prst="rect">
            <a:avLst/>
          </a:prstGeom>
          <a:noFill/>
          <a:ln>
            <a:noFill/>
          </a:ln>
        </p:spPr>
      </p:pic>
      <p:sp>
        <p:nvSpPr>
          <p:cNvPr id="34" name="Google Shape;34;p13"/>
          <p:cNvSpPr txBox="1"/>
          <p:nvPr>
            <p:ph type="ctrTitle"/>
          </p:nvPr>
        </p:nvSpPr>
        <p:spPr>
          <a:xfrm>
            <a:off x="1695853" y="3571875"/>
            <a:ext cx="8798701" cy="1654175"/>
          </a:xfrm>
          <a:prstGeom prst="rect">
            <a:avLst/>
          </a:prstGeom>
          <a:noFill/>
          <a:ln>
            <a:noFill/>
          </a:ln>
        </p:spPr>
        <p:txBody>
          <a:bodyPr anchorCtr="0" anchor="ctr" bIns="45700" lIns="91425" spcFirstLastPara="1" rIns="91425" wrap="square" tIns="108000">
            <a:noAutofit/>
          </a:bodyPr>
          <a:lstStyle>
            <a:lvl1pPr lvl="0" algn="ctr">
              <a:lnSpc>
                <a:spcPct val="90000"/>
              </a:lnSpc>
              <a:spcBef>
                <a:spcPts val="0"/>
              </a:spcBef>
              <a:spcAft>
                <a:spcPts val="0"/>
              </a:spcAft>
              <a:buClr>
                <a:schemeClr val="lt1"/>
              </a:buClr>
              <a:buSzPts val="4800"/>
              <a:buFont typeface="Figtree"/>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 type="subTitle"/>
          </p:nvPr>
        </p:nvSpPr>
        <p:spPr>
          <a:xfrm>
            <a:off x="2132013" y="5776913"/>
            <a:ext cx="7926387" cy="4619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000"/>
              <a:buNone/>
              <a:defRPr sz="20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13"/>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13"/>
          <p:cNvSpPr/>
          <p:nvPr/>
        </p:nvSpPr>
        <p:spPr>
          <a:xfrm>
            <a:off x="12496799" y="0"/>
            <a:ext cx="2209799" cy="2405100"/>
          </a:xfrm>
          <a:prstGeom prst="rect">
            <a:avLst/>
          </a:prstGeom>
          <a:solidFill>
            <a:schemeClr val="accent1"/>
          </a:solidFill>
          <a:ln>
            <a:noFill/>
          </a:ln>
        </p:spPr>
        <p:txBody>
          <a:bodyPr anchorCtr="0" anchor="t" bIns="180000" lIns="180000" spcFirstLastPara="1" rIns="180000" wrap="square" tIns="1800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Figtree"/>
                <a:ea typeface="Figtree"/>
                <a:cs typeface="Figtree"/>
                <a:sym typeface="Figtree"/>
              </a:rPr>
              <a:t>Change background image</a:t>
            </a:r>
            <a:endParaRPr b="0" i="0" sz="1400" u="none" cap="none" strike="noStrike">
              <a:solidFill>
                <a:srgbClr val="000000"/>
              </a:solidFill>
              <a:latin typeface="Arial"/>
              <a:ea typeface="Arial"/>
              <a:cs typeface="Arial"/>
              <a:sym typeface="Arial"/>
            </a:endParaRPr>
          </a:p>
          <a:p>
            <a:pPr indent="-162900" lvl="0" marL="162900" marR="0" rtl="0" algn="l">
              <a:lnSpc>
                <a:spcPct val="100000"/>
              </a:lnSpc>
              <a:spcBef>
                <a:spcPts val="800"/>
              </a:spcBef>
              <a:spcAft>
                <a:spcPts val="0"/>
              </a:spcAft>
              <a:buClr>
                <a:schemeClr val="lt1"/>
              </a:buClr>
              <a:buSzPts val="1000"/>
              <a:buFont typeface="Figtree"/>
              <a:buAutoNum type="arabicPeriod"/>
            </a:pPr>
            <a:r>
              <a:rPr b="0" i="0" lang="en-US" sz="1000" u="none" cap="none" strike="noStrike">
                <a:solidFill>
                  <a:schemeClr val="lt1"/>
                </a:solidFill>
                <a:latin typeface="Figtree"/>
                <a:ea typeface="Figtree"/>
                <a:cs typeface="Figtree"/>
                <a:sym typeface="Figtree"/>
              </a:rPr>
              <a:t>Select Design &gt; Format Background.</a:t>
            </a:r>
            <a:endParaRPr b="0" i="0" sz="1400" u="none" cap="none" strike="noStrike">
              <a:solidFill>
                <a:srgbClr val="000000"/>
              </a:solidFill>
              <a:latin typeface="Arial"/>
              <a:ea typeface="Arial"/>
              <a:cs typeface="Arial"/>
              <a:sym typeface="Arial"/>
            </a:endParaRPr>
          </a:p>
          <a:p>
            <a:pPr indent="-162900" lvl="0" marL="162900" marR="0" rtl="0" algn="l">
              <a:lnSpc>
                <a:spcPct val="100000"/>
              </a:lnSpc>
              <a:spcBef>
                <a:spcPts val="600"/>
              </a:spcBef>
              <a:spcAft>
                <a:spcPts val="0"/>
              </a:spcAft>
              <a:buClr>
                <a:schemeClr val="lt1"/>
              </a:buClr>
              <a:buSzPts val="1000"/>
              <a:buFont typeface="Figtree"/>
              <a:buAutoNum type="arabicPeriod"/>
            </a:pPr>
            <a:r>
              <a:rPr b="0" i="0" lang="en-US" sz="1000" u="none" cap="none" strike="noStrike">
                <a:solidFill>
                  <a:schemeClr val="lt1"/>
                </a:solidFill>
                <a:latin typeface="Figtree"/>
                <a:ea typeface="Figtree"/>
                <a:cs typeface="Figtree"/>
                <a:sym typeface="Figtree"/>
              </a:rPr>
              <a:t>In the Format Background pane, select Picture or texture fill.</a:t>
            </a:r>
            <a:endParaRPr b="0" i="0" sz="1400" u="none" cap="none" strike="noStrike">
              <a:solidFill>
                <a:srgbClr val="000000"/>
              </a:solidFill>
              <a:latin typeface="Arial"/>
              <a:ea typeface="Arial"/>
              <a:cs typeface="Arial"/>
              <a:sym typeface="Arial"/>
            </a:endParaRPr>
          </a:p>
          <a:p>
            <a:pPr indent="-162900" lvl="0" marL="162900" marR="0" rtl="0" algn="l">
              <a:lnSpc>
                <a:spcPct val="100000"/>
              </a:lnSpc>
              <a:spcBef>
                <a:spcPts val="600"/>
              </a:spcBef>
              <a:spcAft>
                <a:spcPts val="0"/>
              </a:spcAft>
              <a:buClr>
                <a:schemeClr val="lt1"/>
              </a:buClr>
              <a:buSzPts val="1000"/>
              <a:buFont typeface="Figtree"/>
              <a:buAutoNum type="arabicPeriod"/>
            </a:pPr>
            <a:r>
              <a:rPr b="0" i="0" lang="en-US" sz="1000" u="none" cap="none" strike="noStrike">
                <a:solidFill>
                  <a:schemeClr val="lt1"/>
                </a:solidFill>
                <a:latin typeface="Figtree"/>
                <a:ea typeface="Figtree"/>
                <a:cs typeface="Figtree"/>
                <a:sym typeface="Figtree"/>
              </a:rPr>
              <a:t>Select File.</a:t>
            </a:r>
            <a:endParaRPr b="0" i="0" sz="1400" u="none" cap="none" strike="noStrike">
              <a:solidFill>
                <a:srgbClr val="000000"/>
              </a:solidFill>
              <a:latin typeface="Arial"/>
              <a:ea typeface="Arial"/>
              <a:cs typeface="Arial"/>
              <a:sym typeface="Arial"/>
            </a:endParaRPr>
          </a:p>
          <a:p>
            <a:pPr indent="-162900" lvl="0" marL="162900" marR="0" rtl="0" algn="l">
              <a:lnSpc>
                <a:spcPct val="100000"/>
              </a:lnSpc>
              <a:spcBef>
                <a:spcPts val="600"/>
              </a:spcBef>
              <a:spcAft>
                <a:spcPts val="0"/>
              </a:spcAft>
              <a:buClr>
                <a:schemeClr val="lt1"/>
              </a:buClr>
              <a:buSzPts val="1000"/>
              <a:buFont typeface="Figtree"/>
              <a:buAutoNum type="arabicPeriod"/>
            </a:pPr>
            <a:r>
              <a:rPr b="0" i="0" lang="en-US" sz="10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red">
  <p:cSld name="Comparison, red">
    <p:bg>
      <p:bgPr>
        <a:solidFill>
          <a:srgbClr val="FFCCC4"/>
        </a:solidFill>
      </p:bgPr>
    </p:bg>
    <p:spTree>
      <p:nvGrpSpPr>
        <p:cNvPr id="365" name="Shape 365"/>
        <p:cNvGrpSpPr/>
        <p:nvPr/>
      </p:nvGrpSpPr>
      <p:grpSpPr>
        <a:xfrm>
          <a:off x="0" y="0"/>
          <a:ext cx="0" cy="0"/>
          <a:chOff x="0" y="0"/>
          <a:chExt cx="0" cy="0"/>
        </a:xfrm>
      </p:grpSpPr>
      <p:sp>
        <p:nvSpPr>
          <p:cNvPr id="366" name="Google Shape;366;p35"/>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67" name="Google Shape;367;p35"/>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68" name="Google Shape;368;p35"/>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35"/>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35"/>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dk2"/>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35"/>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35"/>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3" name="Google Shape;373;p35"/>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35"/>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yellow">
  <p:cSld name="Comparison, yellow">
    <p:bg>
      <p:bgPr>
        <a:solidFill>
          <a:srgbClr val="FFF0B0"/>
        </a:solidFill>
      </p:bgPr>
    </p:bg>
    <p:spTree>
      <p:nvGrpSpPr>
        <p:cNvPr id="375" name="Shape 375"/>
        <p:cNvGrpSpPr/>
        <p:nvPr/>
      </p:nvGrpSpPr>
      <p:grpSpPr>
        <a:xfrm>
          <a:off x="0" y="0"/>
          <a:ext cx="0" cy="0"/>
          <a:chOff x="0" y="0"/>
          <a:chExt cx="0" cy="0"/>
        </a:xfrm>
      </p:grpSpPr>
      <p:sp>
        <p:nvSpPr>
          <p:cNvPr id="376" name="Google Shape;376;p36"/>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pic>
        <p:nvPicPr>
          <p:cNvPr id="377" name="Google Shape;377;p36"/>
          <p:cNvPicPr preferRelativeResize="0"/>
          <p:nvPr/>
        </p:nvPicPr>
        <p:blipFill rotWithShape="1">
          <a:blip r:embed="rId2">
            <a:alphaModFix/>
          </a:blip>
          <a:srcRect b="0" l="0" r="0" t="0"/>
          <a:stretch/>
        </p:blipFill>
        <p:spPr>
          <a:xfrm>
            <a:off x="182681" y="164553"/>
            <a:ext cx="648592" cy="725806"/>
          </a:xfrm>
          <a:prstGeom prst="rect">
            <a:avLst/>
          </a:prstGeom>
          <a:noFill/>
          <a:ln>
            <a:noFill/>
          </a:ln>
        </p:spPr>
      </p:pic>
      <p:sp>
        <p:nvSpPr>
          <p:cNvPr id="378" name="Google Shape;378;p36"/>
          <p:cNvSpPr txBox="1"/>
          <p:nvPr>
            <p:ph type="title"/>
          </p:nvPr>
        </p:nvSpPr>
        <p:spPr>
          <a:xfrm>
            <a:off x="600076" y="1095632"/>
            <a:ext cx="4929982" cy="9776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36"/>
          <p:cNvSpPr txBox="1"/>
          <p:nvPr>
            <p:ph idx="1" type="body"/>
          </p:nvPr>
        </p:nvSpPr>
        <p:spPr>
          <a:xfrm>
            <a:off x="600075" y="2281473"/>
            <a:ext cx="4929982"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36"/>
          <p:cNvSpPr txBox="1"/>
          <p:nvPr>
            <p:ph idx="2" type="body"/>
          </p:nvPr>
        </p:nvSpPr>
        <p:spPr>
          <a:xfrm>
            <a:off x="6660356" y="1095632"/>
            <a:ext cx="4928392" cy="977612"/>
          </a:xfrm>
          <a:prstGeom prst="rect">
            <a:avLst/>
          </a:prstGeom>
          <a:noFill/>
          <a:ln>
            <a:noFill/>
          </a:ln>
        </p:spPr>
        <p:txBody>
          <a:bodyPr anchorCtr="0" anchor="t" bIns="45700" lIns="91425" spcFirstLastPara="1" rIns="91425" wrap="square" tIns="108000">
            <a:noAutofit/>
          </a:bodyPr>
          <a:lstStyle>
            <a:lvl1pPr indent="-228600" lvl="0" marL="457200" algn="l">
              <a:lnSpc>
                <a:spcPct val="90000"/>
              </a:lnSpc>
              <a:spcBef>
                <a:spcPts val="1000"/>
              </a:spcBef>
              <a:spcAft>
                <a:spcPts val="0"/>
              </a:spcAft>
              <a:buSzPts val="3600"/>
              <a:buNone/>
              <a:defRPr b="1" sz="3600">
                <a:solidFill>
                  <a:schemeClr val="dk2"/>
                </a:solidFill>
                <a:latin typeface="Figtree"/>
                <a:ea typeface="Figtree"/>
                <a:cs typeface="Figtree"/>
                <a:sym typeface="Figtree"/>
              </a:defRPr>
            </a:lvl1pPr>
            <a:lvl2pPr indent="-228600" lvl="1" marL="914400" algn="l">
              <a:lnSpc>
                <a:spcPct val="90000"/>
              </a:lnSpc>
              <a:spcBef>
                <a:spcPts val="500"/>
              </a:spcBef>
              <a:spcAft>
                <a:spcPts val="0"/>
              </a:spcAft>
              <a:buSzPts val="1800"/>
              <a:buNone/>
              <a:defRPr>
                <a:solidFill>
                  <a:schemeClr val="dk2"/>
                </a:solidFill>
                <a:latin typeface="Figtree"/>
                <a:ea typeface="Figtree"/>
                <a:cs typeface="Figtree"/>
                <a:sym typeface="Figtree"/>
              </a:defRPr>
            </a:lvl2pPr>
            <a:lvl3pPr indent="-228600" lvl="2" marL="1371600" algn="l">
              <a:lnSpc>
                <a:spcPct val="90000"/>
              </a:lnSpc>
              <a:spcBef>
                <a:spcPts val="500"/>
              </a:spcBef>
              <a:spcAft>
                <a:spcPts val="0"/>
              </a:spcAft>
              <a:buSzPts val="1600"/>
              <a:buNone/>
              <a:defRPr>
                <a:solidFill>
                  <a:schemeClr val="dk2"/>
                </a:solidFill>
                <a:latin typeface="Figtree"/>
                <a:ea typeface="Figtree"/>
                <a:cs typeface="Figtree"/>
                <a:sym typeface="Figtree"/>
              </a:defRPr>
            </a:lvl3pPr>
            <a:lvl4pPr indent="-228600" lvl="3" marL="1828800" algn="l">
              <a:lnSpc>
                <a:spcPct val="90000"/>
              </a:lnSpc>
              <a:spcBef>
                <a:spcPts val="500"/>
              </a:spcBef>
              <a:spcAft>
                <a:spcPts val="0"/>
              </a:spcAft>
              <a:buSzPts val="1400"/>
              <a:buNone/>
              <a:defRPr>
                <a:solidFill>
                  <a:schemeClr val="dk2"/>
                </a:solidFill>
                <a:latin typeface="Figtree"/>
                <a:ea typeface="Figtree"/>
                <a:cs typeface="Figtree"/>
                <a:sym typeface="Figtree"/>
              </a:defRPr>
            </a:lvl4pPr>
            <a:lvl5pPr indent="-228600" lvl="4" marL="22860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36"/>
          <p:cNvSpPr txBox="1"/>
          <p:nvPr>
            <p:ph idx="3" type="body"/>
          </p:nvPr>
        </p:nvSpPr>
        <p:spPr>
          <a:xfrm>
            <a:off x="6661947" y="2281473"/>
            <a:ext cx="4928391" cy="4046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36"/>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36"/>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36"/>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1 image">
  <p:cSld name="Headline and 1 image">
    <p:spTree>
      <p:nvGrpSpPr>
        <p:cNvPr id="385" name="Shape 385"/>
        <p:cNvGrpSpPr/>
        <p:nvPr/>
      </p:nvGrpSpPr>
      <p:grpSpPr>
        <a:xfrm>
          <a:off x="0" y="0"/>
          <a:ext cx="0" cy="0"/>
          <a:chOff x="0" y="0"/>
          <a:chExt cx="0" cy="0"/>
        </a:xfrm>
      </p:grpSpPr>
      <p:sp>
        <p:nvSpPr>
          <p:cNvPr id="386" name="Google Shape;386;p37"/>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7" name="Google Shape;387;p37"/>
          <p:cNvSpPr/>
          <p:nvPr>
            <p:ph idx="2" type="pic"/>
          </p:nvPr>
        </p:nvSpPr>
        <p:spPr>
          <a:xfrm>
            <a:off x="600074" y="1919288"/>
            <a:ext cx="10990263" cy="4408487"/>
          </a:xfrm>
          <a:prstGeom prst="rect">
            <a:avLst/>
          </a:prstGeom>
          <a:noFill/>
          <a:ln>
            <a:noFill/>
          </a:ln>
        </p:spPr>
      </p:sp>
      <p:sp>
        <p:nvSpPr>
          <p:cNvPr id="388" name="Google Shape;388;p37"/>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37"/>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37"/>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p:cSld name="Headline and 2 images">
    <p:spTree>
      <p:nvGrpSpPr>
        <p:cNvPr id="391" name="Shape 391"/>
        <p:cNvGrpSpPr/>
        <p:nvPr/>
      </p:nvGrpSpPr>
      <p:grpSpPr>
        <a:xfrm>
          <a:off x="0" y="0"/>
          <a:ext cx="0" cy="0"/>
          <a:chOff x="0" y="0"/>
          <a:chExt cx="0" cy="0"/>
        </a:xfrm>
      </p:grpSpPr>
      <p:sp>
        <p:nvSpPr>
          <p:cNvPr id="392" name="Google Shape;392;p38"/>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38"/>
          <p:cNvSpPr/>
          <p:nvPr>
            <p:ph idx="2" type="pic"/>
          </p:nvPr>
        </p:nvSpPr>
        <p:spPr>
          <a:xfrm>
            <a:off x="600075" y="1919288"/>
            <a:ext cx="5314950" cy="4408487"/>
          </a:xfrm>
          <a:prstGeom prst="rect">
            <a:avLst/>
          </a:prstGeom>
          <a:noFill/>
          <a:ln>
            <a:noFill/>
          </a:ln>
        </p:spPr>
      </p:sp>
      <p:sp>
        <p:nvSpPr>
          <p:cNvPr id="394" name="Google Shape;394;p38"/>
          <p:cNvSpPr/>
          <p:nvPr>
            <p:ph idx="3" type="pic"/>
          </p:nvPr>
        </p:nvSpPr>
        <p:spPr>
          <a:xfrm>
            <a:off x="6273800" y="1919288"/>
            <a:ext cx="5314950" cy="4408487"/>
          </a:xfrm>
          <a:prstGeom prst="rect">
            <a:avLst/>
          </a:prstGeom>
          <a:noFill/>
          <a:ln>
            <a:noFill/>
          </a:ln>
        </p:spPr>
      </p:sp>
      <p:sp>
        <p:nvSpPr>
          <p:cNvPr id="395" name="Google Shape;395;p38"/>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38"/>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38"/>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text">
  <p:cSld name="Headline and 2 images, text">
    <p:spTree>
      <p:nvGrpSpPr>
        <p:cNvPr id="398" name="Shape 398"/>
        <p:cNvGrpSpPr/>
        <p:nvPr/>
      </p:nvGrpSpPr>
      <p:grpSpPr>
        <a:xfrm>
          <a:off x="0" y="0"/>
          <a:ext cx="0" cy="0"/>
          <a:chOff x="0" y="0"/>
          <a:chExt cx="0" cy="0"/>
        </a:xfrm>
      </p:grpSpPr>
      <p:sp>
        <p:nvSpPr>
          <p:cNvPr id="399" name="Google Shape;399;p39"/>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39"/>
          <p:cNvSpPr/>
          <p:nvPr>
            <p:ph idx="2" type="pic"/>
          </p:nvPr>
        </p:nvSpPr>
        <p:spPr>
          <a:xfrm>
            <a:off x="600075" y="1919288"/>
            <a:ext cx="5314950" cy="3092979"/>
          </a:xfrm>
          <a:prstGeom prst="rect">
            <a:avLst/>
          </a:prstGeom>
          <a:noFill/>
          <a:ln>
            <a:noFill/>
          </a:ln>
        </p:spPr>
      </p:sp>
      <p:sp>
        <p:nvSpPr>
          <p:cNvPr id="401" name="Google Shape;401;p39"/>
          <p:cNvSpPr txBox="1"/>
          <p:nvPr>
            <p:ph idx="1" type="body"/>
          </p:nvPr>
        </p:nvSpPr>
        <p:spPr>
          <a:xfrm>
            <a:off x="600075" y="5226050"/>
            <a:ext cx="5314950"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39"/>
          <p:cNvSpPr/>
          <p:nvPr>
            <p:ph idx="3" type="pic"/>
          </p:nvPr>
        </p:nvSpPr>
        <p:spPr>
          <a:xfrm>
            <a:off x="6273800" y="1919288"/>
            <a:ext cx="5314950" cy="3092979"/>
          </a:xfrm>
          <a:prstGeom prst="rect">
            <a:avLst/>
          </a:prstGeom>
          <a:noFill/>
          <a:ln>
            <a:noFill/>
          </a:ln>
        </p:spPr>
      </p:sp>
      <p:sp>
        <p:nvSpPr>
          <p:cNvPr id="403" name="Google Shape;403;p39"/>
          <p:cNvSpPr txBox="1"/>
          <p:nvPr>
            <p:ph idx="4" type="body"/>
          </p:nvPr>
        </p:nvSpPr>
        <p:spPr>
          <a:xfrm>
            <a:off x="6275388" y="5226050"/>
            <a:ext cx="5314950"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39"/>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39"/>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6" name="Google Shape;406;p39"/>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p:cSld name="Headline and 3 images">
    <p:spTree>
      <p:nvGrpSpPr>
        <p:cNvPr id="407" name="Shape 407"/>
        <p:cNvGrpSpPr/>
        <p:nvPr/>
      </p:nvGrpSpPr>
      <p:grpSpPr>
        <a:xfrm>
          <a:off x="0" y="0"/>
          <a:ext cx="0" cy="0"/>
          <a:chOff x="0" y="0"/>
          <a:chExt cx="0" cy="0"/>
        </a:xfrm>
      </p:grpSpPr>
      <p:sp>
        <p:nvSpPr>
          <p:cNvPr id="408" name="Google Shape;408;p40"/>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40"/>
          <p:cNvSpPr/>
          <p:nvPr>
            <p:ph idx="2" type="pic"/>
          </p:nvPr>
        </p:nvSpPr>
        <p:spPr>
          <a:xfrm>
            <a:off x="600075" y="1919288"/>
            <a:ext cx="3424238" cy="4408487"/>
          </a:xfrm>
          <a:prstGeom prst="rect">
            <a:avLst/>
          </a:prstGeom>
          <a:noFill/>
          <a:ln>
            <a:noFill/>
          </a:ln>
        </p:spPr>
      </p:sp>
      <p:sp>
        <p:nvSpPr>
          <p:cNvPr id="410" name="Google Shape;410;p40"/>
          <p:cNvSpPr/>
          <p:nvPr>
            <p:ph idx="3" type="pic"/>
          </p:nvPr>
        </p:nvSpPr>
        <p:spPr>
          <a:xfrm>
            <a:off x="4383881" y="1919288"/>
            <a:ext cx="3424238" cy="4408487"/>
          </a:xfrm>
          <a:prstGeom prst="rect">
            <a:avLst/>
          </a:prstGeom>
          <a:noFill/>
          <a:ln>
            <a:noFill/>
          </a:ln>
        </p:spPr>
      </p:sp>
      <p:sp>
        <p:nvSpPr>
          <p:cNvPr id="411" name="Google Shape;411;p40"/>
          <p:cNvSpPr/>
          <p:nvPr>
            <p:ph idx="4" type="pic"/>
          </p:nvPr>
        </p:nvSpPr>
        <p:spPr>
          <a:xfrm>
            <a:off x="8167687" y="1919288"/>
            <a:ext cx="3424238" cy="4408487"/>
          </a:xfrm>
          <a:prstGeom prst="rect">
            <a:avLst/>
          </a:prstGeom>
          <a:noFill/>
          <a:ln>
            <a:noFill/>
          </a:ln>
        </p:spPr>
      </p:sp>
      <p:sp>
        <p:nvSpPr>
          <p:cNvPr id="412" name="Google Shape;412;p40"/>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3" name="Google Shape;413;p40"/>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p40"/>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text">
  <p:cSld name="Headline and 3 images, text">
    <p:spTree>
      <p:nvGrpSpPr>
        <p:cNvPr id="415" name="Shape 415"/>
        <p:cNvGrpSpPr/>
        <p:nvPr/>
      </p:nvGrpSpPr>
      <p:grpSpPr>
        <a:xfrm>
          <a:off x="0" y="0"/>
          <a:ext cx="0" cy="0"/>
          <a:chOff x="0" y="0"/>
          <a:chExt cx="0" cy="0"/>
        </a:xfrm>
      </p:grpSpPr>
      <p:sp>
        <p:nvSpPr>
          <p:cNvPr id="416" name="Google Shape;416;p41"/>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41"/>
          <p:cNvSpPr/>
          <p:nvPr>
            <p:ph idx="2" type="pic"/>
          </p:nvPr>
        </p:nvSpPr>
        <p:spPr>
          <a:xfrm>
            <a:off x="600075" y="1919288"/>
            <a:ext cx="3424238" cy="3092979"/>
          </a:xfrm>
          <a:prstGeom prst="rect">
            <a:avLst/>
          </a:prstGeom>
          <a:noFill/>
          <a:ln>
            <a:noFill/>
          </a:ln>
        </p:spPr>
      </p:sp>
      <p:sp>
        <p:nvSpPr>
          <p:cNvPr id="418" name="Google Shape;418;p41"/>
          <p:cNvSpPr txBox="1"/>
          <p:nvPr>
            <p:ph idx="1" type="body"/>
          </p:nvPr>
        </p:nvSpPr>
        <p:spPr>
          <a:xfrm>
            <a:off x="600075" y="5226050"/>
            <a:ext cx="3424238"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41"/>
          <p:cNvSpPr/>
          <p:nvPr>
            <p:ph idx="3" type="pic"/>
          </p:nvPr>
        </p:nvSpPr>
        <p:spPr>
          <a:xfrm>
            <a:off x="4383881" y="1919288"/>
            <a:ext cx="3424238" cy="3092979"/>
          </a:xfrm>
          <a:prstGeom prst="rect">
            <a:avLst/>
          </a:prstGeom>
          <a:noFill/>
          <a:ln>
            <a:noFill/>
          </a:ln>
        </p:spPr>
      </p:sp>
      <p:sp>
        <p:nvSpPr>
          <p:cNvPr id="420" name="Google Shape;420;p41"/>
          <p:cNvSpPr txBox="1"/>
          <p:nvPr>
            <p:ph idx="4" type="body"/>
          </p:nvPr>
        </p:nvSpPr>
        <p:spPr>
          <a:xfrm>
            <a:off x="4383881" y="5226050"/>
            <a:ext cx="3424238"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1"/>
          <p:cNvSpPr/>
          <p:nvPr>
            <p:ph idx="5" type="pic"/>
          </p:nvPr>
        </p:nvSpPr>
        <p:spPr>
          <a:xfrm>
            <a:off x="8167687" y="1919288"/>
            <a:ext cx="3424238" cy="3092979"/>
          </a:xfrm>
          <a:prstGeom prst="rect">
            <a:avLst/>
          </a:prstGeom>
          <a:noFill/>
          <a:ln>
            <a:noFill/>
          </a:ln>
        </p:spPr>
      </p:sp>
      <p:sp>
        <p:nvSpPr>
          <p:cNvPr id="422" name="Google Shape;422;p41"/>
          <p:cNvSpPr txBox="1"/>
          <p:nvPr>
            <p:ph idx="6" type="body"/>
          </p:nvPr>
        </p:nvSpPr>
        <p:spPr>
          <a:xfrm>
            <a:off x="8167687" y="5226050"/>
            <a:ext cx="3424238"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1"/>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p41"/>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5" name="Google Shape;425;p41"/>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p:cSld name="Headline and 4 images">
    <p:spTree>
      <p:nvGrpSpPr>
        <p:cNvPr id="426" name="Shape 426"/>
        <p:cNvGrpSpPr/>
        <p:nvPr/>
      </p:nvGrpSpPr>
      <p:grpSpPr>
        <a:xfrm>
          <a:off x="0" y="0"/>
          <a:ext cx="0" cy="0"/>
          <a:chOff x="0" y="0"/>
          <a:chExt cx="0" cy="0"/>
        </a:xfrm>
      </p:grpSpPr>
      <p:sp>
        <p:nvSpPr>
          <p:cNvPr id="427" name="Google Shape;427;p42"/>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8" name="Google Shape;428;p42"/>
          <p:cNvSpPr/>
          <p:nvPr>
            <p:ph idx="2" type="pic"/>
          </p:nvPr>
        </p:nvSpPr>
        <p:spPr>
          <a:xfrm>
            <a:off x="600075" y="1919288"/>
            <a:ext cx="2450307" cy="4408487"/>
          </a:xfrm>
          <a:prstGeom prst="rect">
            <a:avLst/>
          </a:prstGeom>
          <a:noFill/>
          <a:ln>
            <a:noFill/>
          </a:ln>
        </p:spPr>
      </p:sp>
      <p:sp>
        <p:nvSpPr>
          <p:cNvPr id="429" name="Google Shape;429;p42"/>
          <p:cNvSpPr/>
          <p:nvPr>
            <p:ph idx="3" type="pic"/>
          </p:nvPr>
        </p:nvSpPr>
        <p:spPr>
          <a:xfrm>
            <a:off x="3446727" y="1919288"/>
            <a:ext cx="2450307" cy="4408487"/>
          </a:xfrm>
          <a:prstGeom prst="rect">
            <a:avLst/>
          </a:prstGeom>
          <a:noFill/>
          <a:ln>
            <a:noFill/>
          </a:ln>
        </p:spPr>
      </p:sp>
      <p:sp>
        <p:nvSpPr>
          <p:cNvPr id="430" name="Google Shape;430;p42"/>
          <p:cNvSpPr/>
          <p:nvPr>
            <p:ph idx="4" type="pic"/>
          </p:nvPr>
        </p:nvSpPr>
        <p:spPr>
          <a:xfrm>
            <a:off x="6293379" y="1919288"/>
            <a:ext cx="2450307" cy="4408487"/>
          </a:xfrm>
          <a:prstGeom prst="rect">
            <a:avLst/>
          </a:prstGeom>
          <a:noFill/>
          <a:ln>
            <a:noFill/>
          </a:ln>
        </p:spPr>
      </p:sp>
      <p:sp>
        <p:nvSpPr>
          <p:cNvPr id="431" name="Google Shape;431;p42"/>
          <p:cNvSpPr/>
          <p:nvPr>
            <p:ph idx="5" type="pic"/>
          </p:nvPr>
        </p:nvSpPr>
        <p:spPr>
          <a:xfrm>
            <a:off x="9140031" y="1919288"/>
            <a:ext cx="2450307" cy="4408487"/>
          </a:xfrm>
          <a:prstGeom prst="rect">
            <a:avLst/>
          </a:prstGeom>
          <a:noFill/>
          <a:ln>
            <a:noFill/>
          </a:ln>
        </p:spPr>
      </p:sp>
      <p:sp>
        <p:nvSpPr>
          <p:cNvPr id="432" name="Google Shape;432;p42"/>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42"/>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4" name="Google Shape;434;p42"/>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text">
  <p:cSld name="Headline and 4 images, text">
    <p:spTree>
      <p:nvGrpSpPr>
        <p:cNvPr id="435" name="Shape 435"/>
        <p:cNvGrpSpPr/>
        <p:nvPr/>
      </p:nvGrpSpPr>
      <p:grpSpPr>
        <a:xfrm>
          <a:off x="0" y="0"/>
          <a:ext cx="0" cy="0"/>
          <a:chOff x="0" y="0"/>
          <a:chExt cx="0" cy="0"/>
        </a:xfrm>
      </p:grpSpPr>
      <p:sp>
        <p:nvSpPr>
          <p:cNvPr id="436" name="Google Shape;436;p43"/>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43"/>
          <p:cNvSpPr/>
          <p:nvPr>
            <p:ph idx="2" type="pic"/>
          </p:nvPr>
        </p:nvSpPr>
        <p:spPr>
          <a:xfrm>
            <a:off x="600075" y="1919288"/>
            <a:ext cx="2450307" cy="3092979"/>
          </a:xfrm>
          <a:prstGeom prst="rect">
            <a:avLst/>
          </a:prstGeom>
          <a:noFill/>
          <a:ln>
            <a:noFill/>
          </a:ln>
        </p:spPr>
      </p:sp>
      <p:sp>
        <p:nvSpPr>
          <p:cNvPr id="438" name="Google Shape;438;p43"/>
          <p:cNvSpPr txBox="1"/>
          <p:nvPr>
            <p:ph idx="1" type="body"/>
          </p:nvPr>
        </p:nvSpPr>
        <p:spPr>
          <a:xfrm>
            <a:off x="600075" y="5226050"/>
            <a:ext cx="2450307"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3"/>
          <p:cNvSpPr/>
          <p:nvPr>
            <p:ph idx="3" type="pic"/>
          </p:nvPr>
        </p:nvSpPr>
        <p:spPr>
          <a:xfrm>
            <a:off x="3446727" y="1919288"/>
            <a:ext cx="2450307" cy="3092979"/>
          </a:xfrm>
          <a:prstGeom prst="rect">
            <a:avLst/>
          </a:prstGeom>
          <a:noFill/>
          <a:ln>
            <a:noFill/>
          </a:ln>
        </p:spPr>
      </p:sp>
      <p:sp>
        <p:nvSpPr>
          <p:cNvPr id="440" name="Google Shape;440;p43"/>
          <p:cNvSpPr txBox="1"/>
          <p:nvPr>
            <p:ph idx="4" type="body"/>
          </p:nvPr>
        </p:nvSpPr>
        <p:spPr>
          <a:xfrm>
            <a:off x="3446727" y="5226050"/>
            <a:ext cx="2450307"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3"/>
          <p:cNvSpPr/>
          <p:nvPr>
            <p:ph idx="5" type="pic"/>
          </p:nvPr>
        </p:nvSpPr>
        <p:spPr>
          <a:xfrm>
            <a:off x="6293379" y="1919288"/>
            <a:ext cx="2450307" cy="3092979"/>
          </a:xfrm>
          <a:prstGeom prst="rect">
            <a:avLst/>
          </a:prstGeom>
          <a:noFill/>
          <a:ln>
            <a:noFill/>
          </a:ln>
        </p:spPr>
      </p:sp>
      <p:sp>
        <p:nvSpPr>
          <p:cNvPr id="442" name="Google Shape;442;p43"/>
          <p:cNvSpPr txBox="1"/>
          <p:nvPr>
            <p:ph idx="6" type="body"/>
          </p:nvPr>
        </p:nvSpPr>
        <p:spPr>
          <a:xfrm>
            <a:off x="6293379" y="5226050"/>
            <a:ext cx="2450307"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43"/>
          <p:cNvSpPr/>
          <p:nvPr>
            <p:ph idx="7" type="pic"/>
          </p:nvPr>
        </p:nvSpPr>
        <p:spPr>
          <a:xfrm>
            <a:off x="9140031" y="1919288"/>
            <a:ext cx="2450307" cy="3092979"/>
          </a:xfrm>
          <a:prstGeom prst="rect">
            <a:avLst/>
          </a:prstGeom>
          <a:noFill/>
          <a:ln>
            <a:noFill/>
          </a:ln>
        </p:spPr>
      </p:sp>
      <p:sp>
        <p:nvSpPr>
          <p:cNvPr id="444" name="Google Shape;444;p43"/>
          <p:cNvSpPr txBox="1"/>
          <p:nvPr>
            <p:ph idx="8" type="body"/>
          </p:nvPr>
        </p:nvSpPr>
        <p:spPr>
          <a:xfrm>
            <a:off x="9140030" y="5226050"/>
            <a:ext cx="2450307" cy="1101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0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4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43"/>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p43"/>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43"/>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448" name="Shape 448"/>
        <p:cNvGrpSpPr/>
        <p:nvPr/>
      </p:nvGrpSpPr>
      <p:grpSpPr>
        <a:xfrm>
          <a:off x="0" y="0"/>
          <a:ext cx="0" cy="0"/>
          <a:chOff x="0" y="0"/>
          <a:chExt cx="0" cy="0"/>
        </a:xfrm>
      </p:grpSpPr>
      <p:sp>
        <p:nvSpPr>
          <p:cNvPr id="449" name="Google Shape;449;p44"/>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0" name="Google Shape;450;p44"/>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1" name="Google Shape;451;p44"/>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p44"/>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navy blue" showMasterSp="0">
  <p:cSld name="Logo, navy blue">
    <p:bg>
      <p:bgPr>
        <a:solidFill>
          <a:schemeClr val="dk2"/>
        </a:solidFill>
      </p:bgPr>
    </p:bg>
    <p:spTree>
      <p:nvGrpSpPr>
        <p:cNvPr id="40" name="Shape 40"/>
        <p:cNvGrpSpPr/>
        <p:nvPr/>
      </p:nvGrpSpPr>
      <p:grpSpPr>
        <a:xfrm>
          <a:off x="0" y="0"/>
          <a:ext cx="0" cy="0"/>
          <a:chOff x="0" y="0"/>
          <a:chExt cx="0" cy="0"/>
        </a:xfrm>
      </p:grpSpPr>
      <p:pic>
        <p:nvPicPr>
          <p:cNvPr id="41" name="Google Shape;41;p53"/>
          <p:cNvPicPr preferRelativeResize="0"/>
          <p:nvPr/>
        </p:nvPicPr>
        <p:blipFill rotWithShape="1">
          <a:blip r:embed="rId2">
            <a:alphaModFix/>
          </a:blip>
          <a:srcRect b="0" l="0" r="0" t="0"/>
          <a:stretch/>
        </p:blipFill>
        <p:spPr>
          <a:xfrm>
            <a:off x="4804380" y="1703220"/>
            <a:ext cx="2583240" cy="2890766"/>
          </a:xfrm>
          <a:prstGeom prst="rect">
            <a:avLst/>
          </a:prstGeom>
          <a:noFill/>
          <a:ln>
            <a:noFill/>
          </a:ln>
        </p:spPr>
      </p:pic>
      <p:sp>
        <p:nvSpPr>
          <p:cNvPr id="42" name="Google Shape;42;p53"/>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3"/>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3"/>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45" name="Google Shape;45;p53"/>
          <p:cNvPicPr preferRelativeResize="0"/>
          <p:nvPr/>
        </p:nvPicPr>
        <p:blipFill rotWithShape="1">
          <a:blip r:embed="rId3">
            <a:alphaModFix/>
          </a:blip>
          <a:srcRect b="32409" l="0" r="73936" t="0"/>
          <a:stretch/>
        </p:blipFill>
        <p:spPr>
          <a:xfrm>
            <a:off x="-1" y="1"/>
            <a:ext cx="3177767" cy="4635374"/>
          </a:xfrm>
          <a:prstGeom prst="rect">
            <a:avLst/>
          </a:prstGeom>
          <a:noFill/>
          <a:ln>
            <a:noFill/>
          </a:ln>
        </p:spPr>
      </p:pic>
      <p:pic>
        <p:nvPicPr>
          <p:cNvPr id="46" name="Google Shape;46;p53"/>
          <p:cNvPicPr preferRelativeResize="0"/>
          <p:nvPr/>
        </p:nvPicPr>
        <p:blipFill rotWithShape="1">
          <a:blip r:embed="rId4">
            <a:alphaModFix/>
          </a:blip>
          <a:srcRect b="-1" l="0" r="75198" t="72740"/>
          <a:stretch/>
        </p:blipFill>
        <p:spPr>
          <a:xfrm flipH="1">
            <a:off x="9166550" y="4988459"/>
            <a:ext cx="3023858" cy="186954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lines">
  <p:cSld name="Headline only, light blue lines">
    <p:spTree>
      <p:nvGrpSpPr>
        <p:cNvPr id="453" name="Shape 453"/>
        <p:cNvGrpSpPr/>
        <p:nvPr/>
      </p:nvGrpSpPr>
      <p:grpSpPr>
        <a:xfrm>
          <a:off x="0" y="0"/>
          <a:ext cx="0" cy="0"/>
          <a:chOff x="0" y="0"/>
          <a:chExt cx="0" cy="0"/>
        </a:xfrm>
      </p:grpSpPr>
      <p:sp>
        <p:nvSpPr>
          <p:cNvPr id="454" name="Google Shape;454;p45"/>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45"/>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6" name="Google Shape;456;p45"/>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7" name="Google Shape;457;p45"/>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458" name="Google Shape;458;p45"/>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lines">
  <p:cSld name="Headline only, sand lines">
    <p:spTree>
      <p:nvGrpSpPr>
        <p:cNvPr id="459" name="Shape 459"/>
        <p:cNvGrpSpPr/>
        <p:nvPr/>
      </p:nvGrpSpPr>
      <p:grpSpPr>
        <a:xfrm>
          <a:off x="0" y="0"/>
          <a:ext cx="0" cy="0"/>
          <a:chOff x="0" y="0"/>
          <a:chExt cx="0" cy="0"/>
        </a:xfrm>
      </p:grpSpPr>
      <p:sp>
        <p:nvSpPr>
          <p:cNvPr id="460" name="Google Shape;460;p46"/>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1" name="Google Shape;461;p46"/>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2" name="Google Shape;462;p46"/>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p46"/>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464" name="Google Shape;464;p46"/>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p:cSld name="Headline only, light blue">
    <p:bg>
      <p:bgPr>
        <a:solidFill>
          <a:schemeClr val="accent4"/>
        </a:solidFill>
      </p:bgPr>
    </p:bg>
    <p:spTree>
      <p:nvGrpSpPr>
        <p:cNvPr id="465" name="Shape 465"/>
        <p:cNvGrpSpPr/>
        <p:nvPr/>
      </p:nvGrpSpPr>
      <p:grpSpPr>
        <a:xfrm>
          <a:off x="0" y="0"/>
          <a:ext cx="0" cy="0"/>
          <a:chOff x="0" y="0"/>
          <a:chExt cx="0" cy="0"/>
        </a:xfrm>
      </p:grpSpPr>
      <p:sp>
        <p:nvSpPr>
          <p:cNvPr id="466" name="Google Shape;466;p47"/>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47"/>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47"/>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9" name="Google Shape;469;p47"/>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470" name="Google Shape;470;p47"/>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p:cSld name="Headline only, sand">
    <p:bg>
      <p:bgPr>
        <a:solidFill>
          <a:schemeClr val="lt2"/>
        </a:solidFill>
      </p:bgPr>
    </p:bg>
    <p:spTree>
      <p:nvGrpSpPr>
        <p:cNvPr id="471" name="Shape 471"/>
        <p:cNvGrpSpPr/>
        <p:nvPr/>
      </p:nvGrpSpPr>
      <p:grpSpPr>
        <a:xfrm>
          <a:off x="0" y="0"/>
          <a:ext cx="0" cy="0"/>
          <a:chOff x="0" y="0"/>
          <a:chExt cx="0" cy="0"/>
        </a:xfrm>
      </p:grpSpPr>
      <p:sp>
        <p:nvSpPr>
          <p:cNvPr id="472" name="Google Shape;472;p48"/>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p48"/>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48"/>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48"/>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476" name="Google Shape;476;p48"/>
          <p:cNvPicPr preferRelativeResize="0"/>
          <p:nvPr/>
        </p:nvPicPr>
        <p:blipFill rotWithShape="1">
          <a:blip r:embed="rId2">
            <a:alphaModFix/>
          </a:blip>
          <a:srcRect b="27986" l="0" r="70668" t="0"/>
          <a:stretch/>
        </p:blipFill>
        <p:spPr>
          <a:xfrm rot="10800000">
            <a:off x="8615880" y="1919288"/>
            <a:ext cx="3576120" cy="493871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477" name="Shape 477"/>
        <p:cNvGrpSpPr/>
        <p:nvPr/>
      </p:nvGrpSpPr>
      <p:grpSpPr>
        <a:xfrm>
          <a:off x="0" y="0"/>
          <a:ext cx="0" cy="0"/>
          <a:chOff x="0" y="0"/>
          <a:chExt cx="0" cy="0"/>
        </a:xfrm>
      </p:grpSpPr>
      <p:sp>
        <p:nvSpPr>
          <p:cNvPr id="478" name="Google Shape;478;p49"/>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 name="Google Shape;479;p49"/>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49"/>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op">
  <p:cSld name="Headline and content, top">
    <p:spTree>
      <p:nvGrpSpPr>
        <p:cNvPr id="481" name="Shape 481"/>
        <p:cNvGrpSpPr/>
        <p:nvPr/>
      </p:nvGrpSpPr>
      <p:grpSpPr>
        <a:xfrm>
          <a:off x="0" y="0"/>
          <a:ext cx="0" cy="0"/>
          <a:chOff x="0" y="0"/>
          <a:chExt cx="0" cy="0"/>
        </a:xfrm>
      </p:grpSpPr>
      <p:sp>
        <p:nvSpPr>
          <p:cNvPr id="482" name="Google Shape;482;p50"/>
          <p:cNvSpPr txBox="1"/>
          <p:nvPr>
            <p:ph type="title"/>
          </p:nvPr>
        </p:nvSpPr>
        <p:spPr>
          <a:xfrm>
            <a:off x="1006764" y="326841"/>
            <a:ext cx="10583574" cy="591127"/>
          </a:xfrm>
          <a:prstGeom prst="rect">
            <a:avLst/>
          </a:prstGeom>
          <a:noFill/>
          <a:ln>
            <a:noFill/>
          </a:ln>
        </p:spPr>
        <p:txBody>
          <a:bodyPr anchorCtr="0" anchor="ctr" bIns="45700" lIns="91425" spcFirstLastPara="1" rIns="91425" wrap="square" tIns="108000">
            <a:noAutofit/>
          </a:bodyPr>
          <a:lstStyle>
            <a:lvl1pPr lvl="0" algn="l">
              <a:lnSpc>
                <a:spcPct val="90000"/>
              </a:lnSpc>
              <a:spcBef>
                <a:spcPts val="0"/>
              </a:spcBef>
              <a:spcAft>
                <a:spcPts val="0"/>
              </a:spcAft>
              <a:buClr>
                <a:schemeClr val="dk2"/>
              </a:buClr>
              <a:buSzPts val="3200"/>
              <a:buFont typeface="Figtre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50"/>
          <p:cNvSpPr txBox="1"/>
          <p:nvPr>
            <p:ph idx="1" type="body"/>
          </p:nvPr>
        </p:nvSpPr>
        <p:spPr>
          <a:xfrm>
            <a:off x="600075" y="1366838"/>
            <a:ext cx="10990263" cy="49593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50"/>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50"/>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50"/>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top">
  <p:cSld name="Headline only, top">
    <p:spTree>
      <p:nvGrpSpPr>
        <p:cNvPr id="487" name="Shape 487"/>
        <p:cNvGrpSpPr/>
        <p:nvPr/>
      </p:nvGrpSpPr>
      <p:grpSpPr>
        <a:xfrm>
          <a:off x="0" y="0"/>
          <a:ext cx="0" cy="0"/>
          <a:chOff x="0" y="0"/>
          <a:chExt cx="0" cy="0"/>
        </a:xfrm>
      </p:grpSpPr>
      <p:sp>
        <p:nvSpPr>
          <p:cNvPr id="488" name="Google Shape;488;p51"/>
          <p:cNvSpPr txBox="1"/>
          <p:nvPr>
            <p:ph type="title"/>
          </p:nvPr>
        </p:nvSpPr>
        <p:spPr>
          <a:xfrm>
            <a:off x="1006764" y="326841"/>
            <a:ext cx="10583574" cy="591127"/>
          </a:xfrm>
          <a:prstGeom prst="rect">
            <a:avLst/>
          </a:prstGeom>
          <a:noFill/>
          <a:ln>
            <a:noFill/>
          </a:ln>
        </p:spPr>
        <p:txBody>
          <a:bodyPr anchorCtr="0" anchor="ctr" bIns="45700" lIns="91425" spcFirstLastPara="1" rIns="91425" wrap="square" tIns="108000">
            <a:noAutofit/>
          </a:bodyPr>
          <a:lstStyle>
            <a:lvl1pPr lvl="0" algn="l">
              <a:lnSpc>
                <a:spcPct val="90000"/>
              </a:lnSpc>
              <a:spcBef>
                <a:spcPts val="0"/>
              </a:spcBef>
              <a:spcAft>
                <a:spcPts val="0"/>
              </a:spcAft>
              <a:buClr>
                <a:schemeClr val="dk2"/>
              </a:buClr>
              <a:buSzPts val="3200"/>
              <a:buFont typeface="Figtre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51"/>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0" name="Google Shape;490;p51"/>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51"/>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howMasterSp="0">
  <p:cSld name="Logo">
    <p:bg>
      <p:bgPr>
        <a:solidFill>
          <a:schemeClr val="accent1"/>
        </a:solidFill>
      </p:bgPr>
    </p:bg>
    <p:spTree>
      <p:nvGrpSpPr>
        <p:cNvPr id="492" name="Shape 492"/>
        <p:cNvGrpSpPr/>
        <p:nvPr/>
      </p:nvGrpSpPr>
      <p:grpSpPr>
        <a:xfrm>
          <a:off x="0" y="0"/>
          <a:ext cx="0" cy="0"/>
          <a:chOff x="0" y="0"/>
          <a:chExt cx="0" cy="0"/>
        </a:xfrm>
      </p:grpSpPr>
      <p:pic>
        <p:nvPicPr>
          <p:cNvPr id="493" name="Google Shape;493;p52"/>
          <p:cNvPicPr preferRelativeResize="0"/>
          <p:nvPr/>
        </p:nvPicPr>
        <p:blipFill rotWithShape="1">
          <a:blip r:embed="rId2">
            <a:alphaModFix/>
          </a:blip>
          <a:srcRect b="0" l="0" r="0" t="0"/>
          <a:stretch/>
        </p:blipFill>
        <p:spPr>
          <a:xfrm>
            <a:off x="4804380" y="1703220"/>
            <a:ext cx="2583240" cy="2890766"/>
          </a:xfrm>
          <a:prstGeom prst="rect">
            <a:avLst/>
          </a:prstGeom>
          <a:noFill/>
          <a:ln>
            <a:noFill/>
          </a:ln>
        </p:spPr>
      </p:pic>
      <p:sp>
        <p:nvSpPr>
          <p:cNvPr id="494" name="Google Shape;494;p52"/>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52"/>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52"/>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497" name="Google Shape;497;p52"/>
          <p:cNvPicPr preferRelativeResize="0"/>
          <p:nvPr/>
        </p:nvPicPr>
        <p:blipFill rotWithShape="1">
          <a:blip r:embed="rId3">
            <a:alphaModFix/>
          </a:blip>
          <a:srcRect b="32409" l="0" r="73936" t="0"/>
          <a:stretch/>
        </p:blipFill>
        <p:spPr>
          <a:xfrm>
            <a:off x="-1" y="1"/>
            <a:ext cx="3177767" cy="4635374"/>
          </a:xfrm>
          <a:prstGeom prst="rect">
            <a:avLst/>
          </a:prstGeom>
          <a:noFill/>
          <a:ln>
            <a:noFill/>
          </a:ln>
        </p:spPr>
      </p:pic>
      <p:pic>
        <p:nvPicPr>
          <p:cNvPr id="498" name="Google Shape;498;p52"/>
          <p:cNvPicPr preferRelativeResize="0"/>
          <p:nvPr/>
        </p:nvPicPr>
        <p:blipFill rotWithShape="1">
          <a:blip r:embed="rId4">
            <a:alphaModFix/>
          </a:blip>
          <a:srcRect b="-1" l="0" r="75198" t="72740"/>
          <a:stretch/>
        </p:blipFill>
        <p:spPr>
          <a:xfrm flipH="1">
            <a:off x="9166550" y="4988459"/>
            <a:ext cx="3023858" cy="18695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use template">
  <p:cSld name="How to use template">
    <p:spTree>
      <p:nvGrpSpPr>
        <p:cNvPr id="47" name="Shape 47"/>
        <p:cNvGrpSpPr/>
        <p:nvPr/>
      </p:nvGrpSpPr>
      <p:grpSpPr>
        <a:xfrm>
          <a:off x="0" y="0"/>
          <a:ext cx="0" cy="0"/>
          <a:chOff x="0" y="0"/>
          <a:chExt cx="0" cy="0"/>
        </a:xfrm>
      </p:grpSpPr>
      <p:grpSp>
        <p:nvGrpSpPr>
          <p:cNvPr id="48" name="Google Shape;48;p7"/>
          <p:cNvGrpSpPr/>
          <p:nvPr/>
        </p:nvGrpSpPr>
        <p:grpSpPr>
          <a:xfrm>
            <a:off x="2347236" y="2028884"/>
            <a:ext cx="1806522" cy="3150398"/>
            <a:chOff x="3971925" y="-1798194"/>
            <a:chExt cx="6248400" cy="10896600"/>
          </a:xfrm>
        </p:grpSpPr>
        <p:pic>
          <p:nvPicPr>
            <p:cNvPr descr="En bild som visar text, skärmbild, programvara, diagram&#10;&#10;Automatiskt genererad beskrivning" id="49" name="Google Shape;49;p7"/>
            <p:cNvPicPr preferRelativeResize="0"/>
            <p:nvPr/>
          </p:nvPicPr>
          <p:blipFill rotWithShape="1">
            <a:blip r:embed="rId2">
              <a:alphaModFix/>
            </a:blip>
            <a:srcRect b="0" l="0" r="0" t="0"/>
            <a:stretch/>
          </p:blipFill>
          <p:spPr>
            <a:xfrm>
              <a:off x="3971925" y="3650106"/>
              <a:ext cx="6248400" cy="5448300"/>
            </a:xfrm>
            <a:prstGeom prst="rect">
              <a:avLst/>
            </a:prstGeom>
            <a:noFill/>
            <a:ln>
              <a:noFill/>
            </a:ln>
          </p:spPr>
        </p:pic>
        <p:pic>
          <p:nvPicPr>
            <p:cNvPr descr="En bild som visar text, skärmbild, programvara, Datorikon&#10;&#10;Automatiskt genererad beskrivning" id="50" name="Google Shape;50;p7"/>
            <p:cNvPicPr preferRelativeResize="0"/>
            <p:nvPr/>
          </p:nvPicPr>
          <p:blipFill rotWithShape="1">
            <a:blip r:embed="rId3">
              <a:alphaModFix/>
            </a:blip>
            <a:srcRect b="0" l="0" r="0" t="0"/>
            <a:stretch/>
          </p:blipFill>
          <p:spPr>
            <a:xfrm>
              <a:off x="3971925" y="-1798194"/>
              <a:ext cx="6248400" cy="5448300"/>
            </a:xfrm>
            <a:prstGeom prst="rect">
              <a:avLst/>
            </a:prstGeom>
            <a:noFill/>
            <a:ln>
              <a:noFill/>
            </a:ln>
          </p:spPr>
        </p:pic>
      </p:grpSp>
      <p:sp>
        <p:nvSpPr>
          <p:cNvPr id="51" name="Google Shape;51;p7"/>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7"/>
          <p:cNvSpPr txBox="1"/>
          <p:nvPr/>
        </p:nvSpPr>
        <p:spPr>
          <a:xfrm>
            <a:off x="600076" y="1046036"/>
            <a:ext cx="10991850" cy="7962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Figtree"/>
                <a:ea typeface="Figtree"/>
                <a:cs typeface="Figtree"/>
                <a:sym typeface="Figtree"/>
              </a:rPr>
              <a:t>How to use this template</a:t>
            </a:r>
            <a:endParaRPr b="0" i="0" sz="1400" u="none" cap="none" strike="noStrike">
              <a:solidFill>
                <a:srgbClr val="000000"/>
              </a:solidFill>
              <a:latin typeface="Arial"/>
              <a:ea typeface="Arial"/>
              <a:cs typeface="Arial"/>
              <a:sym typeface="Arial"/>
            </a:endParaRPr>
          </a:p>
        </p:txBody>
      </p:sp>
      <p:sp>
        <p:nvSpPr>
          <p:cNvPr id="55" name="Google Shape;55;p7"/>
          <p:cNvSpPr txBox="1"/>
          <p:nvPr/>
        </p:nvSpPr>
        <p:spPr>
          <a:xfrm>
            <a:off x="716536" y="2472816"/>
            <a:ext cx="1469735" cy="7232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Figtree"/>
                <a:ea typeface="Figtree"/>
                <a:cs typeface="Figtree"/>
                <a:sym typeface="Figtree"/>
              </a:rPr>
              <a:t>Slide templates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1"/>
                </a:solidFill>
                <a:latin typeface="Figtree"/>
                <a:ea typeface="Figtree"/>
                <a:cs typeface="Figtree"/>
                <a:sym typeface="Figtree"/>
              </a:rPr>
              <a:t>Click on </a:t>
            </a:r>
            <a:r>
              <a:rPr b="0" i="1" lang="en-US" sz="800" u="none" cap="none" strike="noStrike">
                <a:solidFill>
                  <a:schemeClr val="dk1"/>
                </a:solidFill>
                <a:latin typeface="Figtree"/>
                <a:ea typeface="Figtree"/>
                <a:cs typeface="Figtree"/>
                <a:sym typeface="Figtree"/>
              </a:rPr>
              <a:t>New slide</a:t>
            </a:r>
            <a:r>
              <a:rPr b="0" i="0" lang="en-US" sz="800" u="none" cap="none" strike="noStrike">
                <a:solidFill>
                  <a:schemeClr val="dk1"/>
                </a:solidFill>
                <a:latin typeface="Figtree"/>
                <a:ea typeface="Figtree"/>
                <a:cs typeface="Figtree"/>
                <a:sym typeface="Figtree"/>
              </a:rPr>
              <a:t> to see the templates various template slide. Choose one to suite </a:t>
            </a:r>
            <a:br>
              <a:rPr b="0" i="0" lang="en-US" sz="800" u="none" cap="none" strike="noStrike">
                <a:solidFill>
                  <a:schemeClr val="dk1"/>
                </a:solidFill>
                <a:latin typeface="Figtree"/>
                <a:ea typeface="Figtree"/>
                <a:cs typeface="Figtree"/>
                <a:sym typeface="Figtree"/>
              </a:rPr>
            </a:br>
            <a:r>
              <a:rPr b="0" i="0" lang="en-US" sz="800" u="none" cap="none" strike="noStrike">
                <a:solidFill>
                  <a:schemeClr val="dk1"/>
                </a:solidFill>
                <a:latin typeface="Figtree"/>
                <a:ea typeface="Figtree"/>
                <a:cs typeface="Figtree"/>
                <a:sym typeface="Figtree"/>
              </a:rPr>
              <a:t>your content.</a:t>
            </a:r>
            <a:endParaRPr b="0" i="0" sz="1400" u="none" cap="none" strike="noStrike">
              <a:solidFill>
                <a:srgbClr val="000000"/>
              </a:solidFill>
              <a:latin typeface="Arial"/>
              <a:ea typeface="Arial"/>
              <a:cs typeface="Arial"/>
              <a:sym typeface="Arial"/>
            </a:endParaRPr>
          </a:p>
        </p:txBody>
      </p:sp>
      <p:sp>
        <p:nvSpPr>
          <p:cNvPr id="56" name="Google Shape;56;p7"/>
          <p:cNvSpPr txBox="1"/>
          <p:nvPr/>
        </p:nvSpPr>
        <p:spPr>
          <a:xfrm>
            <a:off x="716537" y="3685917"/>
            <a:ext cx="1469735" cy="6924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Figtree"/>
                <a:ea typeface="Figtree"/>
                <a:cs typeface="Figtree"/>
                <a:sym typeface="Figtree"/>
              </a:rPr>
              <a:t>Layout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1"/>
                </a:solidFill>
                <a:latin typeface="Figtree"/>
                <a:ea typeface="Figtree"/>
                <a:cs typeface="Figtree"/>
                <a:sym typeface="Figtree"/>
              </a:rPr>
              <a:t>If you’d like to change slide template on an existing slide, click on </a:t>
            </a:r>
            <a:r>
              <a:rPr b="0" i="1" lang="en-US" sz="800" u="none" cap="none" strike="noStrike">
                <a:solidFill>
                  <a:schemeClr val="dk1"/>
                </a:solidFill>
                <a:latin typeface="Figtree"/>
                <a:ea typeface="Figtree"/>
                <a:cs typeface="Figtree"/>
                <a:sym typeface="Figtree"/>
              </a:rPr>
              <a:t>Layout</a:t>
            </a:r>
            <a:r>
              <a:rPr b="0" i="0" lang="en-US" sz="800" u="none" cap="none" strike="noStrike">
                <a:solidFill>
                  <a:schemeClr val="dk1"/>
                </a:solidFill>
                <a:latin typeface="Figtree"/>
                <a:ea typeface="Figtree"/>
                <a:cs typeface="Figtree"/>
                <a:sym typeface="Figtree"/>
              </a:rPr>
              <a:t> and select a new template. </a:t>
            </a:r>
            <a:endParaRPr b="0" i="0" sz="1400" u="none" cap="none" strike="noStrike">
              <a:solidFill>
                <a:srgbClr val="000000"/>
              </a:solidFill>
              <a:latin typeface="Arial"/>
              <a:ea typeface="Arial"/>
              <a:cs typeface="Arial"/>
              <a:sym typeface="Arial"/>
            </a:endParaRPr>
          </a:p>
        </p:txBody>
      </p:sp>
      <p:sp>
        <p:nvSpPr>
          <p:cNvPr id="57" name="Google Shape;57;p7"/>
          <p:cNvSpPr txBox="1"/>
          <p:nvPr/>
        </p:nvSpPr>
        <p:spPr>
          <a:xfrm>
            <a:off x="716536" y="4881301"/>
            <a:ext cx="1469735" cy="5693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Figtree"/>
                <a:ea typeface="Figtree"/>
                <a:cs typeface="Figtree"/>
                <a:sym typeface="Figtree"/>
              </a:rPr>
              <a:t>Reset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1"/>
                </a:solidFill>
                <a:latin typeface="Figtree"/>
                <a:ea typeface="Figtree"/>
                <a:cs typeface="Figtree"/>
                <a:sym typeface="Figtree"/>
              </a:rPr>
              <a:t>Reset a slide to the slide templates design by </a:t>
            </a:r>
            <a:br>
              <a:rPr b="0" i="0" lang="en-US" sz="800" u="none" cap="none" strike="noStrike">
                <a:solidFill>
                  <a:schemeClr val="dk1"/>
                </a:solidFill>
                <a:latin typeface="Figtree"/>
                <a:ea typeface="Figtree"/>
                <a:cs typeface="Figtree"/>
                <a:sym typeface="Figtree"/>
              </a:rPr>
            </a:br>
            <a:r>
              <a:rPr b="0" i="0" lang="en-US" sz="800" u="none" cap="none" strike="noStrike">
                <a:solidFill>
                  <a:schemeClr val="dk1"/>
                </a:solidFill>
                <a:latin typeface="Figtree"/>
                <a:ea typeface="Figtree"/>
                <a:cs typeface="Figtree"/>
                <a:sym typeface="Figtree"/>
              </a:rPr>
              <a:t>clicking on </a:t>
            </a:r>
            <a:r>
              <a:rPr b="0" i="1" lang="en-US" sz="800" u="none" cap="none" strike="noStrike">
                <a:solidFill>
                  <a:schemeClr val="dk1"/>
                </a:solidFill>
                <a:latin typeface="Figtree"/>
                <a:ea typeface="Figtree"/>
                <a:cs typeface="Figtree"/>
                <a:sym typeface="Figtree"/>
              </a:rPr>
              <a:t>Reset</a:t>
            </a:r>
            <a:r>
              <a:rPr b="0" i="0" lang="en-US" sz="800" u="none" cap="none" strike="noStrike">
                <a:solidFill>
                  <a:schemeClr val="dk1"/>
                </a:solidFill>
                <a:latin typeface="Figtree"/>
                <a:ea typeface="Figtree"/>
                <a:cs typeface="Figtree"/>
                <a:sym typeface="Figtree"/>
              </a:rPr>
              <a:t>. </a:t>
            </a:r>
            <a:endParaRPr b="0" i="0" sz="1400" u="none" cap="none" strike="noStrike">
              <a:solidFill>
                <a:srgbClr val="000000"/>
              </a:solidFill>
              <a:latin typeface="Arial"/>
              <a:ea typeface="Arial"/>
              <a:cs typeface="Arial"/>
              <a:sym typeface="Arial"/>
            </a:endParaRPr>
          </a:p>
        </p:txBody>
      </p:sp>
      <p:sp>
        <p:nvSpPr>
          <p:cNvPr id="58" name="Google Shape;58;p7"/>
          <p:cNvSpPr txBox="1"/>
          <p:nvPr/>
        </p:nvSpPr>
        <p:spPr>
          <a:xfrm>
            <a:off x="4586575" y="2066955"/>
            <a:ext cx="1361445" cy="10926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Figtree"/>
                <a:ea typeface="Figtree"/>
                <a:cs typeface="Figtree"/>
                <a:sym typeface="Figtree"/>
              </a:rPr>
              <a:t>Colors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1"/>
                </a:solidFill>
                <a:latin typeface="Figtree"/>
                <a:ea typeface="Figtree"/>
                <a:cs typeface="Figtree"/>
                <a:sym typeface="Figtree"/>
              </a:rPr>
              <a:t>This template is programmed with the KTH color palette. The correct colors are the in top row under </a:t>
            </a:r>
            <a:r>
              <a:rPr b="0" i="1" lang="en-US" sz="800" u="none" cap="none" strike="noStrike">
                <a:solidFill>
                  <a:schemeClr val="dk1"/>
                </a:solidFill>
                <a:latin typeface="Figtree"/>
                <a:ea typeface="Figtree"/>
                <a:cs typeface="Figtree"/>
                <a:sym typeface="Figtree"/>
              </a:rPr>
              <a:t>Theme Colors</a:t>
            </a:r>
            <a:r>
              <a:rPr b="0" i="0" lang="en-US" sz="800" u="none" cap="none" strike="noStrike">
                <a:solidFill>
                  <a:schemeClr val="dk1"/>
                </a:solidFill>
                <a:latin typeface="Figtree"/>
                <a:ea typeface="Figtree"/>
                <a:cs typeface="Figtree"/>
                <a:sym typeface="Figtree"/>
              </a:rPr>
              <a:t> and all colors under </a:t>
            </a:r>
            <a:r>
              <a:rPr b="0" i="1" lang="en-US" sz="800" u="none" cap="none" strike="noStrike">
                <a:solidFill>
                  <a:schemeClr val="dk1"/>
                </a:solidFill>
                <a:latin typeface="Figtree"/>
                <a:ea typeface="Figtree"/>
                <a:cs typeface="Figtree"/>
                <a:sym typeface="Figtree"/>
              </a:rPr>
              <a:t>Custom Colors</a:t>
            </a:r>
            <a:r>
              <a:rPr b="0" i="0" lang="en-US" sz="800" u="none" cap="none" strike="noStrike">
                <a:solidFill>
                  <a:schemeClr val="dk1"/>
                </a:solidFill>
                <a:latin typeface="Figtree"/>
                <a:ea typeface="Figtree"/>
                <a:cs typeface="Figtree"/>
                <a:sym typeface="Figtree"/>
              </a:rPr>
              <a:t>. Only use the correct colors.</a:t>
            </a:r>
            <a:endParaRPr b="0" i="0" sz="1400" u="none" cap="none" strike="noStrike">
              <a:solidFill>
                <a:srgbClr val="000000"/>
              </a:solidFill>
              <a:latin typeface="Arial"/>
              <a:ea typeface="Arial"/>
              <a:cs typeface="Arial"/>
              <a:sym typeface="Arial"/>
            </a:endParaRPr>
          </a:p>
        </p:txBody>
      </p:sp>
      <p:sp>
        <p:nvSpPr>
          <p:cNvPr id="59" name="Google Shape;59;p7"/>
          <p:cNvSpPr txBox="1"/>
          <p:nvPr/>
        </p:nvSpPr>
        <p:spPr>
          <a:xfrm>
            <a:off x="6938221" y="2303726"/>
            <a:ext cx="598588"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F9535C"/>
                </a:solidFill>
                <a:latin typeface="Figtree"/>
                <a:ea typeface="Figtree"/>
                <a:cs typeface="Figtree"/>
                <a:sym typeface="Figtree"/>
              </a:rPr>
              <a:t>Do </a:t>
            </a:r>
            <a:r>
              <a:rPr b="0" i="0" lang="en-US" sz="500" u="sng" cap="none" strike="noStrike">
                <a:solidFill>
                  <a:srgbClr val="F9535C"/>
                </a:solidFill>
                <a:latin typeface="Figtree"/>
                <a:ea typeface="Figtree"/>
                <a:cs typeface="Figtree"/>
                <a:sym typeface="Figtree"/>
              </a:rPr>
              <a:t>NOT</a:t>
            </a:r>
            <a:r>
              <a:rPr b="0" i="0" lang="en-US" sz="500" u="none" cap="none" strike="noStrike">
                <a:solidFill>
                  <a:srgbClr val="F9535C"/>
                </a:solidFill>
                <a:latin typeface="Figtree"/>
                <a:ea typeface="Figtree"/>
                <a:cs typeface="Figtree"/>
                <a:sym typeface="Figtree"/>
              </a:rPr>
              <a:t> use the colors PowerPoint auto generates. They are not on brand. </a:t>
            </a:r>
            <a:endParaRPr b="0" i="0" sz="1400" u="none" cap="none" strike="noStrike">
              <a:solidFill>
                <a:srgbClr val="000000"/>
              </a:solidFill>
              <a:latin typeface="Arial"/>
              <a:ea typeface="Arial"/>
              <a:cs typeface="Arial"/>
              <a:sym typeface="Arial"/>
            </a:endParaRPr>
          </a:p>
        </p:txBody>
      </p:sp>
      <p:sp>
        <p:nvSpPr>
          <p:cNvPr id="60" name="Google Shape;60;p7"/>
          <p:cNvSpPr txBox="1"/>
          <p:nvPr/>
        </p:nvSpPr>
        <p:spPr>
          <a:xfrm>
            <a:off x="8095279" y="2061013"/>
            <a:ext cx="1588210" cy="218521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Figtree"/>
                <a:ea typeface="Figtree"/>
                <a:cs typeface="Figtree"/>
                <a:sym typeface="Figtree"/>
              </a:rPr>
              <a:t>Change the image crop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1"/>
                </a:solidFill>
                <a:latin typeface="Figtree"/>
                <a:ea typeface="Figtree"/>
                <a:cs typeface="Figtree"/>
                <a:sym typeface="Figtree"/>
              </a:rPr>
              <a:t>When an image is placed in an image place holder, PowerPoint automatically crops the image to fit the placeholder. To alter what part of the image is shown:</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Select the image and go to </a:t>
            </a:r>
            <a:br>
              <a:rPr b="0" i="0" lang="en-US" sz="800" u="none" cap="none" strike="noStrike">
                <a:solidFill>
                  <a:schemeClr val="dk1"/>
                </a:solidFill>
                <a:latin typeface="Figtree"/>
                <a:ea typeface="Figtree"/>
                <a:cs typeface="Figtree"/>
                <a:sym typeface="Figtree"/>
              </a:rPr>
            </a:br>
            <a:r>
              <a:rPr b="0" i="0" lang="en-US" sz="800" u="none" cap="none" strike="noStrike">
                <a:solidFill>
                  <a:schemeClr val="dk1"/>
                </a:solidFill>
                <a:latin typeface="Figtree"/>
                <a:ea typeface="Figtree"/>
                <a:cs typeface="Figtree"/>
                <a:sym typeface="Figtree"/>
              </a:rPr>
              <a:t>the </a:t>
            </a:r>
            <a:r>
              <a:rPr b="0" i="1" lang="en-US" sz="800" u="none" cap="none" strike="noStrike">
                <a:solidFill>
                  <a:schemeClr val="dk1"/>
                </a:solidFill>
                <a:latin typeface="Figtree"/>
                <a:ea typeface="Figtree"/>
                <a:cs typeface="Figtree"/>
                <a:sym typeface="Figtree"/>
              </a:rPr>
              <a:t>Picture Format </a:t>
            </a:r>
            <a:r>
              <a:rPr b="0" i="0" lang="en-US" sz="800" u="none" cap="none" strike="noStrike">
                <a:solidFill>
                  <a:schemeClr val="dk1"/>
                </a:solidFill>
                <a:latin typeface="Figtree"/>
                <a:ea typeface="Figtree"/>
                <a:cs typeface="Figtree"/>
                <a:sym typeface="Figtree"/>
              </a:rPr>
              <a:t>tab. </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Choose </a:t>
            </a:r>
            <a:r>
              <a:rPr b="0" i="1" lang="en-US" sz="800" u="none" cap="none" strike="noStrike">
                <a:solidFill>
                  <a:schemeClr val="dk1"/>
                </a:solidFill>
                <a:latin typeface="Figtree"/>
                <a:ea typeface="Figtree"/>
                <a:cs typeface="Figtree"/>
                <a:sym typeface="Figtree"/>
              </a:rPr>
              <a:t>Crop</a:t>
            </a:r>
            <a:r>
              <a:rPr b="0" i="0" lang="en-US" sz="800" u="none" cap="none" strike="noStrike">
                <a:solidFill>
                  <a:schemeClr val="dk1"/>
                </a:solidFill>
                <a:latin typeface="Figtree"/>
                <a:ea typeface="Figtree"/>
                <a:cs typeface="Figtree"/>
                <a:sym typeface="Figtree"/>
              </a:rPr>
              <a:t>. Now, the entire image is visible, the cropped out parts are darker. </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Now you can move the image around within the placeholder and/or zoom in by pulling the corners of the image. </a:t>
            </a:r>
            <a:endParaRPr b="0" i="0" sz="1400" u="none" cap="none" strike="noStrike">
              <a:solidFill>
                <a:srgbClr val="000000"/>
              </a:solidFill>
              <a:latin typeface="Arial"/>
              <a:ea typeface="Arial"/>
              <a:cs typeface="Arial"/>
              <a:sym typeface="Arial"/>
            </a:endParaRPr>
          </a:p>
        </p:txBody>
      </p:sp>
      <p:sp>
        <p:nvSpPr>
          <p:cNvPr id="61" name="Google Shape;61;p7"/>
          <p:cNvSpPr txBox="1"/>
          <p:nvPr/>
        </p:nvSpPr>
        <p:spPr>
          <a:xfrm>
            <a:off x="10058400" y="2061013"/>
            <a:ext cx="1486590" cy="169277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Figtree"/>
                <a:ea typeface="Figtree"/>
                <a:cs typeface="Figtree"/>
                <a:sym typeface="Figtree"/>
              </a:rPr>
              <a:t>Edit image background</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Select </a:t>
            </a:r>
            <a:r>
              <a:rPr b="0" i="1" lang="en-US" sz="800" u="none" cap="none" strike="noStrike">
                <a:solidFill>
                  <a:schemeClr val="dk1"/>
                </a:solidFill>
                <a:latin typeface="Figtree"/>
                <a:ea typeface="Figtree"/>
                <a:cs typeface="Figtree"/>
                <a:sym typeface="Figtree"/>
              </a:rPr>
              <a:t>Design</a:t>
            </a:r>
            <a:r>
              <a:rPr b="0" i="0" lang="en-US" sz="800" u="none" cap="none" strike="noStrike">
                <a:solidFill>
                  <a:schemeClr val="dk1"/>
                </a:solidFill>
                <a:latin typeface="Figtree"/>
                <a:ea typeface="Figtree"/>
                <a:cs typeface="Figtree"/>
                <a:sym typeface="Figtree"/>
              </a:rPr>
              <a:t> &gt; </a:t>
            </a:r>
            <a:r>
              <a:rPr b="0" i="1" lang="en-US" sz="800" u="none" cap="none" strike="noStrike">
                <a:solidFill>
                  <a:schemeClr val="dk1"/>
                </a:solidFill>
                <a:latin typeface="Figtree"/>
                <a:ea typeface="Figtree"/>
                <a:cs typeface="Figtree"/>
                <a:sym typeface="Figtree"/>
              </a:rPr>
              <a:t>Format Background</a:t>
            </a:r>
            <a:r>
              <a:rPr b="0" i="0" lang="en-US" sz="800" u="none" cap="none" strike="noStrike">
                <a:solidFill>
                  <a:schemeClr val="dk1"/>
                </a:solidFill>
                <a:latin typeface="Figtree"/>
                <a:ea typeface="Figtree"/>
                <a:cs typeface="Figtree"/>
                <a:sym typeface="Figtree"/>
              </a:rPr>
              <a:t>.</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In the </a:t>
            </a:r>
            <a:r>
              <a:rPr b="0" i="1" lang="en-US" sz="800" u="none" cap="none" strike="noStrike">
                <a:solidFill>
                  <a:schemeClr val="dk1"/>
                </a:solidFill>
                <a:latin typeface="Figtree"/>
                <a:ea typeface="Figtree"/>
                <a:cs typeface="Figtree"/>
                <a:sym typeface="Figtree"/>
              </a:rPr>
              <a:t>Format Background pane</a:t>
            </a:r>
            <a:r>
              <a:rPr b="0" i="0" lang="en-US" sz="800" u="none" cap="none" strike="noStrike">
                <a:solidFill>
                  <a:schemeClr val="dk1"/>
                </a:solidFill>
                <a:latin typeface="Figtree"/>
                <a:ea typeface="Figtree"/>
                <a:cs typeface="Figtree"/>
                <a:sym typeface="Figtree"/>
              </a:rPr>
              <a:t>, select </a:t>
            </a:r>
            <a:r>
              <a:rPr b="0" i="1" lang="en-US" sz="800" u="none" cap="none" strike="noStrike">
                <a:solidFill>
                  <a:schemeClr val="dk1"/>
                </a:solidFill>
                <a:latin typeface="Figtree"/>
                <a:ea typeface="Figtree"/>
                <a:cs typeface="Figtree"/>
                <a:sym typeface="Figtree"/>
              </a:rPr>
              <a:t>Picture or texture fill</a:t>
            </a:r>
            <a:r>
              <a:rPr b="0" i="0" lang="en-US" sz="800" u="none" cap="none" strike="noStrike">
                <a:solidFill>
                  <a:schemeClr val="dk1"/>
                </a:solidFill>
                <a:latin typeface="Figtree"/>
                <a:ea typeface="Figtree"/>
                <a:cs typeface="Figtree"/>
                <a:sym typeface="Figtree"/>
              </a:rPr>
              <a:t>.</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Select </a:t>
            </a:r>
            <a:r>
              <a:rPr b="0" i="1" lang="en-US" sz="800" u="none" cap="none" strike="noStrike">
                <a:solidFill>
                  <a:schemeClr val="dk1"/>
                </a:solidFill>
                <a:latin typeface="Figtree"/>
                <a:ea typeface="Figtree"/>
                <a:cs typeface="Figtree"/>
                <a:sym typeface="Figtree"/>
              </a:rPr>
              <a:t>File</a:t>
            </a:r>
            <a:r>
              <a:rPr b="0" i="0" lang="en-US" sz="800" u="none" cap="none" strike="noStrike">
                <a:solidFill>
                  <a:schemeClr val="dk1"/>
                </a:solidFill>
                <a:latin typeface="Figtree"/>
                <a:ea typeface="Figtree"/>
                <a:cs typeface="Figtree"/>
                <a:sym typeface="Figtree"/>
              </a:rPr>
              <a:t>.</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In the </a:t>
            </a:r>
            <a:r>
              <a:rPr b="0" i="1" lang="en-US" sz="800" u="none" cap="none" strike="noStrike">
                <a:solidFill>
                  <a:schemeClr val="dk1"/>
                </a:solidFill>
                <a:latin typeface="Figtree"/>
                <a:ea typeface="Figtree"/>
                <a:cs typeface="Figtree"/>
                <a:sym typeface="Figtree"/>
              </a:rPr>
              <a:t>Insert Picture</a:t>
            </a:r>
            <a:r>
              <a:rPr b="0" i="0" lang="en-US" sz="800" u="none" cap="none" strike="noStrike">
                <a:solidFill>
                  <a:schemeClr val="dk1"/>
                </a:solidFill>
                <a:latin typeface="Figtree"/>
                <a:ea typeface="Figtree"/>
                <a:cs typeface="Figtree"/>
                <a:sym typeface="Figtree"/>
              </a:rPr>
              <a:t> dialog box, choose the picture </a:t>
            </a:r>
            <a:br>
              <a:rPr b="0" i="0" lang="en-US" sz="800" u="none" cap="none" strike="noStrike">
                <a:solidFill>
                  <a:schemeClr val="dk1"/>
                </a:solidFill>
                <a:latin typeface="Figtree"/>
                <a:ea typeface="Figtree"/>
                <a:cs typeface="Figtree"/>
                <a:sym typeface="Figtree"/>
              </a:rPr>
            </a:br>
            <a:r>
              <a:rPr b="0" i="0" lang="en-US" sz="800" u="none" cap="none" strike="noStrike">
                <a:solidFill>
                  <a:schemeClr val="dk1"/>
                </a:solidFill>
                <a:latin typeface="Figtree"/>
                <a:ea typeface="Figtree"/>
                <a:cs typeface="Figtree"/>
                <a:sym typeface="Figtree"/>
              </a:rPr>
              <a:t>you want to use and then select </a:t>
            </a:r>
            <a:r>
              <a:rPr b="0" i="1" lang="en-US" sz="800" u="none" cap="none" strike="noStrike">
                <a:solidFill>
                  <a:schemeClr val="dk1"/>
                </a:solidFill>
                <a:latin typeface="Figtree"/>
                <a:ea typeface="Figtree"/>
                <a:cs typeface="Figtree"/>
                <a:sym typeface="Figtree"/>
              </a:rPr>
              <a:t>Insert</a:t>
            </a:r>
            <a:r>
              <a:rPr b="0" i="0" lang="en-US" sz="800" u="none" cap="none" strike="noStrike">
                <a:solidFill>
                  <a:schemeClr val="dk1"/>
                </a:solidFill>
                <a:latin typeface="Figtree"/>
                <a:ea typeface="Figtree"/>
                <a:cs typeface="Figtree"/>
                <a:sym typeface="Figtree"/>
              </a:rPr>
              <a:t>.</a:t>
            </a:r>
            <a:endParaRPr b="0" i="0" sz="1400" u="none" cap="none" strike="noStrike">
              <a:solidFill>
                <a:srgbClr val="000000"/>
              </a:solidFill>
              <a:latin typeface="Arial"/>
              <a:ea typeface="Arial"/>
              <a:cs typeface="Arial"/>
              <a:sym typeface="Arial"/>
            </a:endParaRPr>
          </a:p>
        </p:txBody>
      </p:sp>
      <p:sp>
        <p:nvSpPr>
          <p:cNvPr id="62" name="Google Shape;62;p7"/>
          <p:cNvSpPr txBox="1"/>
          <p:nvPr/>
        </p:nvSpPr>
        <p:spPr>
          <a:xfrm>
            <a:off x="4586575" y="4075714"/>
            <a:ext cx="1295401" cy="156966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Figtree"/>
                <a:ea typeface="Figtree"/>
                <a:cs typeface="Figtree"/>
                <a:sym typeface="Figtree"/>
              </a:rPr>
              <a:t>Header and footer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1"/>
                </a:solidFill>
                <a:latin typeface="Figtree"/>
                <a:ea typeface="Figtree"/>
                <a:cs typeface="Figtree"/>
                <a:sym typeface="Figtree"/>
              </a:rPr>
              <a:t>Insert header/footer, </a:t>
            </a:r>
            <a:br>
              <a:rPr b="0" i="0" lang="en-US" sz="800" u="none" cap="none" strike="noStrike">
                <a:solidFill>
                  <a:schemeClr val="dk1"/>
                </a:solidFill>
                <a:latin typeface="Figtree"/>
                <a:ea typeface="Figtree"/>
                <a:cs typeface="Figtree"/>
                <a:sym typeface="Figtree"/>
              </a:rPr>
            </a:br>
            <a:r>
              <a:rPr b="0" i="0" lang="en-US" sz="800" u="none" cap="none" strike="noStrike">
                <a:solidFill>
                  <a:schemeClr val="dk1"/>
                </a:solidFill>
                <a:latin typeface="Figtree"/>
                <a:ea typeface="Figtree"/>
                <a:cs typeface="Figtree"/>
                <a:sym typeface="Figtree"/>
              </a:rPr>
              <a:t>date and page numbers:</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On the </a:t>
            </a:r>
            <a:r>
              <a:rPr b="0" i="1" lang="en-US" sz="800" u="none" cap="none" strike="noStrike">
                <a:solidFill>
                  <a:schemeClr val="dk1"/>
                </a:solidFill>
                <a:latin typeface="Figtree"/>
                <a:ea typeface="Figtree"/>
                <a:cs typeface="Figtree"/>
                <a:sym typeface="Figtree"/>
              </a:rPr>
              <a:t>Insert</a:t>
            </a:r>
            <a:r>
              <a:rPr b="0" i="0" lang="en-US" sz="800" u="none" cap="none" strike="noStrike">
                <a:solidFill>
                  <a:schemeClr val="dk1"/>
                </a:solidFill>
                <a:latin typeface="Figtree"/>
                <a:ea typeface="Figtree"/>
                <a:cs typeface="Figtree"/>
                <a:sym typeface="Figtree"/>
              </a:rPr>
              <a:t> tab, </a:t>
            </a:r>
            <a:br>
              <a:rPr b="0" i="0" lang="en-US" sz="800" u="none" cap="none" strike="noStrike">
                <a:solidFill>
                  <a:schemeClr val="dk1"/>
                </a:solidFill>
                <a:latin typeface="Figtree"/>
                <a:ea typeface="Figtree"/>
                <a:cs typeface="Figtree"/>
                <a:sym typeface="Figtree"/>
              </a:rPr>
            </a:br>
            <a:r>
              <a:rPr b="0" i="0" lang="en-US" sz="800" u="none" cap="none" strike="noStrike">
                <a:solidFill>
                  <a:schemeClr val="dk1"/>
                </a:solidFill>
                <a:latin typeface="Figtree"/>
                <a:ea typeface="Figtree"/>
                <a:cs typeface="Figtree"/>
                <a:sym typeface="Figtree"/>
              </a:rPr>
              <a:t>click </a:t>
            </a:r>
            <a:r>
              <a:rPr b="0" i="1" lang="en-US" sz="800" u="none" cap="none" strike="noStrike">
                <a:solidFill>
                  <a:schemeClr val="dk1"/>
                </a:solidFill>
                <a:latin typeface="Figtree"/>
                <a:ea typeface="Figtree"/>
                <a:cs typeface="Figtree"/>
                <a:sym typeface="Figtree"/>
              </a:rPr>
              <a:t>Header &amp; Footer</a:t>
            </a:r>
            <a:r>
              <a:rPr b="0" i="0" lang="en-US" sz="800" u="none" cap="none" strike="noStrike">
                <a:solidFill>
                  <a:schemeClr val="dk1"/>
                </a:solidFill>
                <a:latin typeface="Figtree"/>
                <a:ea typeface="Figtree"/>
                <a:cs typeface="Figtree"/>
                <a:sym typeface="Figtree"/>
              </a:rPr>
              <a:t>.</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In the Header and Footer box, on the Slide tab, select the information you want.</a:t>
            </a:r>
            <a:endParaRPr b="0" i="0" sz="1400" u="none" cap="none" strike="noStrike">
              <a:solidFill>
                <a:srgbClr val="000000"/>
              </a:solidFill>
              <a:latin typeface="Arial"/>
              <a:ea typeface="Arial"/>
              <a:cs typeface="Arial"/>
              <a:sym typeface="Arial"/>
            </a:endParaRPr>
          </a:p>
          <a:p>
            <a:pPr indent="-120600" lvl="0" marL="120600" marR="0" rtl="0" algn="l">
              <a:lnSpc>
                <a:spcPct val="100000"/>
              </a:lnSpc>
              <a:spcBef>
                <a:spcPts val="600"/>
              </a:spcBef>
              <a:spcAft>
                <a:spcPts val="0"/>
              </a:spcAft>
              <a:buClr>
                <a:schemeClr val="accent1"/>
              </a:buClr>
              <a:buSzPts val="800"/>
              <a:buFont typeface="Figtree"/>
              <a:buAutoNum type="arabicPeriod"/>
            </a:pPr>
            <a:r>
              <a:rPr b="0" i="0" lang="en-US" sz="800" u="none" cap="none" strike="noStrike">
                <a:solidFill>
                  <a:schemeClr val="dk1"/>
                </a:solidFill>
                <a:latin typeface="Figtree"/>
                <a:ea typeface="Figtree"/>
                <a:cs typeface="Figtree"/>
                <a:sym typeface="Figtree"/>
              </a:rPr>
              <a:t>Click </a:t>
            </a:r>
            <a:r>
              <a:rPr b="0" i="1" lang="en-US" sz="800" u="none" cap="none" strike="noStrike">
                <a:solidFill>
                  <a:schemeClr val="dk1"/>
                </a:solidFill>
                <a:latin typeface="Figtree"/>
                <a:ea typeface="Figtree"/>
                <a:cs typeface="Figtree"/>
                <a:sym typeface="Figtree"/>
              </a:rPr>
              <a:t>Apply to All</a:t>
            </a:r>
            <a:r>
              <a:rPr b="0" i="0" lang="en-US" sz="800" u="none" cap="none" strike="noStrike">
                <a:solidFill>
                  <a:schemeClr val="dk1"/>
                </a:solidFill>
                <a:latin typeface="Figtree"/>
                <a:ea typeface="Figtree"/>
                <a:cs typeface="Figtree"/>
                <a:sym typeface="Figtree"/>
              </a:rPr>
              <a:t>.</a:t>
            </a:r>
            <a:endParaRPr b="0" i="0" sz="1400" u="none" cap="none" strike="noStrike">
              <a:solidFill>
                <a:srgbClr val="000000"/>
              </a:solidFill>
              <a:latin typeface="Arial"/>
              <a:ea typeface="Arial"/>
              <a:cs typeface="Arial"/>
              <a:sym typeface="Arial"/>
            </a:endParaRPr>
          </a:p>
        </p:txBody>
      </p:sp>
      <p:pic>
        <p:nvPicPr>
          <p:cNvPr descr="En bild som visar moln, utomhus, himmel, byggnad&#10;&#10;Automatiskt genererad beskrivning" id="63" name="Google Shape;63;p7"/>
          <p:cNvPicPr preferRelativeResize="0"/>
          <p:nvPr/>
        </p:nvPicPr>
        <p:blipFill rotWithShape="1">
          <a:blip r:embed="rId4">
            <a:alphaModFix/>
          </a:blip>
          <a:srcRect b="0" l="0" r="0" t="0"/>
          <a:stretch/>
        </p:blipFill>
        <p:spPr>
          <a:xfrm>
            <a:off x="8066200" y="4318565"/>
            <a:ext cx="1493231" cy="1981989"/>
          </a:xfrm>
          <a:prstGeom prst="rect">
            <a:avLst/>
          </a:prstGeom>
          <a:noFill/>
          <a:ln>
            <a:noFill/>
          </a:ln>
        </p:spPr>
      </p:pic>
      <p:pic>
        <p:nvPicPr>
          <p:cNvPr descr="Microsoft PowerPoint 365 Overview and Supported File Types" id="64" name="Google Shape;64;p7"/>
          <p:cNvPicPr preferRelativeResize="0"/>
          <p:nvPr/>
        </p:nvPicPr>
        <p:blipFill rotWithShape="1">
          <a:blip r:embed="rId5">
            <a:alphaModFix/>
          </a:blip>
          <a:srcRect b="0" l="0" r="0" t="0"/>
          <a:stretch/>
        </p:blipFill>
        <p:spPr>
          <a:xfrm>
            <a:off x="721644" y="2028884"/>
            <a:ext cx="208587" cy="334335"/>
          </a:xfrm>
          <a:prstGeom prst="rect">
            <a:avLst/>
          </a:prstGeom>
          <a:noFill/>
          <a:ln>
            <a:noFill/>
          </a:ln>
        </p:spPr>
      </p:pic>
      <p:pic>
        <p:nvPicPr>
          <p:cNvPr descr="Microsoft PowerPoint 365 Overview and Supported File Types" id="65" name="Google Shape;65;p7"/>
          <p:cNvPicPr preferRelativeResize="0"/>
          <p:nvPr/>
        </p:nvPicPr>
        <p:blipFill rotWithShape="1">
          <a:blip r:embed="rId6">
            <a:alphaModFix/>
          </a:blip>
          <a:srcRect b="0" l="0" r="0" t="0"/>
          <a:stretch/>
        </p:blipFill>
        <p:spPr>
          <a:xfrm>
            <a:off x="716536" y="3527233"/>
            <a:ext cx="328130" cy="105310"/>
          </a:xfrm>
          <a:prstGeom prst="rect">
            <a:avLst/>
          </a:prstGeom>
          <a:noFill/>
          <a:ln>
            <a:noFill/>
          </a:ln>
        </p:spPr>
      </p:pic>
      <p:pic>
        <p:nvPicPr>
          <p:cNvPr descr="Microsoft PowerPoint 365 Overview and Supported File Types" id="66" name="Google Shape;66;p7"/>
          <p:cNvPicPr preferRelativeResize="0"/>
          <p:nvPr/>
        </p:nvPicPr>
        <p:blipFill rotWithShape="1">
          <a:blip r:embed="rId7">
            <a:alphaModFix/>
          </a:blip>
          <a:srcRect b="0" l="0" r="0" t="0"/>
          <a:stretch/>
        </p:blipFill>
        <p:spPr>
          <a:xfrm>
            <a:off x="716536" y="4708556"/>
            <a:ext cx="256300" cy="105310"/>
          </a:xfrm>
          <a:prstGeom prst="rect">
            <a:avLst/>
          </a:prstGeom>
          <a:noFill/>
          <a:ln>
            <a:noFill/>
          </a:ln>
        </p:spPr>
      </p:pic>
      <p:pic>
        <p:nvPicPr>
          <p:cNvPr descr="Header and Footer on slides - Microsoft PowerPoint 365" id="67" name="Google Shape;67;p7"/>
          <p:cNvPicPr preferRelativeResize="0"/>
          <p:nvPr/>
        </p:nvPicPr>
        <p:blipFill rotWithShape="1">
          <a:blip r:embed="rId8">
            <a:alphaModFix/>
          </a:blip>
          <a:srcRect b="0" l="0" r="0" t="0"/>
          <a:stretch/>
        </p:blipFill>
        <p:spPr>
          <a:xfrm>
            <a:off x="6062042" y="4075714"/>
            <a:ext cx="1493231" cy="1103568"/>
          </a:xfrm>
          <a:prstGeom prst="rect">
            <a:avLst/>
          </a:prstGeom>
          <a:noFill/>
          <a:ln>
            <a:noFill/>
          </a:ln>
        </p:spPr>
      </p:pic>
      <p:grpSp>
        <p:nvGrpSpPr>
          <p:cNvPr id="68" name="Google Shape;68;p7"/>
          <p:cNvGrpSpPr/>
          <p:nvPr/>
        </p:nvGrpSpPr>
        <p:grpSpPr>
          <a:xfrm>
            <a:off x="6063783" y="2031850"/>
            <a:ext cx="800155" cy="1688467"/>
            <a:chOff x="6063783" y="2031850"/>
            <a:chExt cx="1800691" cy="3799773"/>
          </a:xfrm>
        </p:grpSpPr>
        <p:pic>
          <p:nvPicPr>
            <p:cNvPr descr="Hacking PowerPoint to create custom colors | BrightCarbon" id="69" name="Google Shape;69;p7"/>
            <p:cNvPicPr preferRelativeResize="0"/>
            <p:nvPr/>
          </p:nvPicPr>
          <p:blipFill rotWithShape="1">
            <a:blip r:embed="rId9">
              <a:alphaModFix/>
            </a:blip>
            <a:srcRect b="0" l="36641" r="36664" t="0"/>
            <a:stretch/>
          </p:blipFill>
          <p:spPr>
            <a:xfrm>
              <a:off x="6063783" y="2031850"/>
              <a:ext cx="1800691" cy="3799773"/>
            </a:xfrm>
            <a:prstGeom prst="rect">
              <a:avLst/>
            </a:prstGeom>
            <a:noFill/>
            <a:ln>
              <a:noFill/>
            </a:ln>
          </p:spPr>
        </p:pic>
        <p:sp>
          <p:nvSpPr>
            <p:cNvPr id="70" name="Google Shape;70;p7"/>
            <p:cNvSpPr/>
            <p:nvPr/>
          </p:nvSpPr>
          <p:spPr>
            <a:xfrm>
              <a:off x="6095206" y="3789106"/>
              <a:ext cx="1743870" cy="7370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1" name="Google Shape;71;p7"/>
            <p:cNvSpPr/>
            <p:nvPr/>
          </p:nvSpPr>
          <p:spPr>
            <a:xfrm>
              <a:off x="6451542" y="2363219"/>
              <a:ext cx="1378008" cy="983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2" name="Google Shape;72;p7"/>
            <p:cNvSpPr/>
            <p:nvPr/>
          </p:nvSpPr>
          <p:spPr>
            <a:xfrm>
              <a:off x="6637090" y="2388295"/>
              <a:ext cx="126305" cy="12630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3" name="Google Shape;73;p7"/>
            <p:cNvSpPr/>
            <p:nvPr/>
          </p:nvSpPr>
          <p:spPr>
            <a:xfrm>
              <a:off x="6812622" y="2388295"/>
              <a:ext cx="126305" cy="1263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4" name="Google Shape;74;p7"/>
            <p:cNvSpPr/>
            <p:nvPr/>
          </p:nvSpPr>
          <p:spPr>
            <a:xfrm>
              <a:off x="6988154" y="2388295"/>
              <a:ext cx="126305" cy="12630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5" name="Google Shape;75;p7"/>
            <p:cNvSpPr/>
            <p:nvPr/>
          </p:nvSpPr>
          <p:spPr>
            <a:xfrm>
              <a:off x="7163686" y="2388295"/>
              <a:ext cx="126305" cy="12630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6" name="Google Shape;76;p7"/>
            <p:cNvSpPr/>
            <p:nvPr/>
          </p:nvSpPr>
          <p:spPr>
            <a:xfrm>
              <a:off x="7339218" y="2388295"/>
              <a:ext cx="126305" cy="12630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7" name="Google Shape;77;p7"/>
            <p:cNvSpPr/>
            <p:nvPr/>
          </p:nvSpPr>
          <p:spPr>
            <a:xfrm>
              <a:off x="7514750" y="2388295"/>
              <a:ext cx="126305" cy="12630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8" name="Google Shape;78;p7"/>
            <p:cNvSpPr/>
            <p:nvPr/>
          </p:nvSpPr>
          <p:spPr>
            <a:xfrm>
              <a:off x="7690282" y="2388295"/>
              <a:ext cx="126305" cy="12630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79" name="Google Shape;79;p7"/>
            <p:cNvSpPr/>
            <p:nvPr/>
          </p:nvSpPr>
          <p:spPr>
            <a:xfrm>
              <a:off x="6637090" y="2661345"/>
              <a:ext cx="126305" cy="132095"/>
            </a:xfrm>
            <a:prstGeom prst="rect">
              <a:avLst/>
            </a:prstGeom>
            <a:solidFill>
              <a:srgbClr val="D5D5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0" name="Google Shape;80;p7"/>
            <p:cNvSpPr/>
            <p:nvPr/>
          </p:nvSpPr>
          <p:spPr>
            <a:xfrm>
              <a:off x="6637090" y="2794041"/>
              <a:ext cx="126305" cy="132095"/>
            </a:xfrm>
            <a:prstGeom prst="rect">
              <a:avLst/>
            </a:prstGeom>
            <a:solidFill>
              <a:srgbClr val="979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1" name="Google Shape;81;p7"/>
            <p:cNvSpPr/>
            <p:nvPr/>
          </p:nvSpPr>
          <p:spPr>
            <a:xfrm>
              <a:off x="6637090" y="2926737"/>
              <a:ext cx="126305" cy="132095"/>
            </a:xfrm>
            <a:prstGeom prst="rect">
              <a:avLst/>
            </a:prstGeom>
            <a:solidFill>
              <a:srgbClr val="2F2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2" name="Google Shape;82;p7"/>
            <p:cNvSpPr/>
            <p:nvPr/>
          </p:nvSpPr>
          <p:spPr>
            <a:xfrm>
              <a:off x="6637090" y="3059433"/>
              <a:ext cx="126305" cy="132095"/>
            </a:xfrm>
            <a:prstGeom prst="rect">
              <a:avLst/>
            </a:prstGeom>
            <a:solidFill>
              <a:srgbClr val="0000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3" name="Google Shape;83;p7"/>
            <p:cNvSpPr/>
            <p:nvPr/>
          </p:nvSpPr>
          <p:spPr>
            <a:xfrm>
              <a:off x="6637090" y="3192130"/>
              <a:ext cx="126305" cy="132095"/>
            </a:xfrm>
            <a:prstGeom prst="rect">
              <a:avLst/>
            </a:prstGeom>
            <a:solidFill>
              <a:srgbClr val="0000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4" name="Google Shape;84;p7"/>
            <p:cNvSpPr/>
            <p:nvPr/>
          </p:nvSpPr>
          <p:spPr>
            <a:xfrm>
              <a:off x="6812622" y="2661345"/>
              <a:ext cx="126305" cy="132095"/>
            </a:xfrm>
            <a:prstGeom prst="rect">
              <a:avLst/>
            </a:prstGeom>
            <a:solidFill>
              <a:srgbClr val="B6D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5" name="Google Shape;85;p7"/>
            <p:cNvSpPr/>
            <p:nvPr/>
          </p:nvSpPr>
          <p:spPr>
            <a:xfrm>
              <a:off x="6812622" y="2794041"/>
              <a:ext cx="126305" cy="132095"/>
            </a:xfrm>
            <a:prstGeom prst="rect">
              <a:avLst/>
            </a:prstGeom>
            <a:solidFill>
              <a:srgbClr val="6DB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6" name="Google Shape;86;p7"/>
            <p:cNvSpPr/>
            <p:nvPr/>
          </p:nvSpPr>
          <p:spPr>
            <a:xfrm>
              <a:off x="6812622" y="2926737"/>
              <a:ext cx="126305" cy="132095"/>
            </a:xfrm>
            <a:prstGeom prst="rect">
              <a:avLst/>
            </a:prstGeom>
            <a:solidFill>
              <a:srgbClr val="238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7" name="Google Shape;87;p7"/>
            <p:cNvSpPr/>
            <p:nvPr/>
          </p:nvSpPr>
          <p:spPr>
            <a:xfrm>
              <a:off x="6812622" y="3059433"/>
              <a:ext cx="126305" cy="132095"/>
            </a:xfrm>
            <a:prstGeom prst="rect">
              <a:avLst/>
            </a:prstGeom>
            <a:solidFill>
              <a:srgbClr val="00356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8" name="Google Shape;88;p7"/>
            <p:cNvSpPr/>
            <p:nvPr/>
          </p:nvSpPr>
          <p:spPr>
            <a:xfrm>
              <a:off x="6812622" y="3192130"/>
              <a:ext cx="126305" cy="132095"/>
            </a:xfrm>
            <a:prstGeom prst="rect">
              <a:avLst/>
            </a:prstGeom>
            <a:solidFill>
              <a:srgbClr val="0023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89" name="Google Shape;89;p7"/>
            <p:cNvSpPr/>
            <p:nvPr/>
          </p:nvSpPr>
          <p:spPr>
            <a:xfrm>
              <a:off x="6988154" y="2661345"/>
              <a:ext cx="126305" cy="132095"/>
            </a:xfrm>
            <a:prstGeom prst="rect">
              <a:avLst/>
            </a:prstGeom>
            <a:solidFill>
              <a:srgbClr val="DEEA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0" name="Google Shape;90;p7"/>
            <p:cNvSpPr/>
            <p:nvPr/>
          </p:nvSpPr>
          <p:spPr>
            <a:xfrm>
              <a:off x="6988154" y="2794041"/>
              <a:ext cx="126305" cy="132095"/>
            </a:xfrm>
            <a:prstGeom prst="rect">
              <a:avLst/>
            </a:prstGeom>
            <a:solidFill>
              <a:srgbClr val="BFD5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1" name="Google Shape;91;p7"/>
            <p:cNvSpPr/>
            <p:nvPr/>
          </p:nvSpPr>
          <p:spPr>
            <a:xfrm>
              <a:off x="6988154" y="2926737"/>
              <a:ext cx="126305" cy="132095"/>
            </a:xfrm>
            <a:prstGeom prst="rect">
              <a:avLst/>
            </a:prstGeom>
            <a:solidFill>
              <a:srgbClr val="9EC0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2" name="Google Shape;92;p7"/>
            <p:cNvSpPr/>
            <p:nvPr/>
          </p:nvSpPr>
          <p:spPr>
            <a:xfrm>
              <a:off x="6988154" y="3059433"/>
              <a:ext cx="126305" cy="132095"/>
            </a:xfrm>
            <a:prstGeom prst="rect">
              <a:avLst/>
            </a:prstGeom>
            <a:solidFill>
              <a:srgbClr val="337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3" name="Google Shape;93;p7"/>
            <p:cNvSpPr/>
            <p:nvPr/>
          </p:nvSpPr>
          <p:spPr>
            <a:xfrm>
              <a:off x="6988154" y="3192130"/>
              <a:ext cx="126305" cy="132095"/>
            </a:xfrm>
            <a:prstGeom prst="rect">
              <a:avLst/>
            </a:prstGeom>
            <a:solidFill>
              <a:srgbClr val="224B7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4" name="Google Shape;94;p7"/>
            <p:cNvSpPr/>
            <p:nvPr/>
          </p:nvSpPr>
          <p:spPr>
            <a:xfrm>
              <a:off x="7163686" y="2661345"/>
              <a:ext cx="126305" cy="132095"/>
            </a:xfrm>
            <a:prstGeom prst="rect">
              <a:avLst/>
            </a:prstGeom>
            <a:solidFill>
              <a:srgbClr val="D5D5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5" name="Google Shape;95;p7"/>
            <p:cNvSpPr/>
            <p:nvPr/>
          </p:nvSpPr>
          <p:spPr>
            <a:xfrm>
              <a:off x="7163686" y="2794041"/>
              <a:ext cx="126305" cy="132095"/>
            </a:xfrm>
            <a:prstGeom prst="rect">
              <a:avLst/>
            </a:prstGeom>
            <a:solidFill>
              <a:srgbClr val="979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6" name="Google Shape;96;p7"/>
            <p:cNvSpPr/>
            <p:nvPr/>
          </p:nvSpPr>
          <p:spPr>
            <a:xfrm>
              <a:off x="7163686" y="2926737"/>
              <a:ext cx="126305" cy="132095"/>
            </a:xfrm>
            <a:prstGeom prst="rect">
              <a:avLst/>
            </a:prstGeom>
            <a:solidFill>
              <a:srgbClr val="2F2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7" name="Google Shape;97;p7"/>
            <p:cNvSpPr/>
            <p:nvPr/>
          </p:nvSpPr>
          <p:spPr>
            <a:xfrm>
              <a:off x="7163686" y="3059433"/>
              <a:ext cx="126305" cy="132095"/>
            </a:xfrm>
            <a:prstGeom prst="rect">
              <a:avLst/>
            </a:prstGeom>
            <a:solidFill>
              <a:srgbClr val="0000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8" name="Google Shape;98;p7"/>
            <p:cNvSpPr/>
            <p:nvPr/>
          </p:nvSpPr>
          <p:spPr>
            <a:xfrm>
              <a:off x="7163686" y="3192130"/>
              <a:ext cx="126305" cy="132095"/>
            </a:xfrm>
            <a:prstGeom prst="rect">
              <a:avLst/>
            </a:prstGeom>
            <a:solidFill>
              <a:srgbClr val="00008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99" name="Google Shape;99;p7"/>
            <p:cNvSpPr/>
            <p:nvPr/>
          </p:nvSpPr>
          <p:spPr>
            <a:xfrm>
              <a:off x="7339331" y="2661345"/>
              <a:ext cx="126305" cy="132095"/>
            </a:xfrm>
            <a:prstGeom prst="rect">
              <a:avLst/>
            </a:prstGeom>
            <a:solidFill>
              <a:srgbClr val="AEDA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0" name="Google Shape;100;p7"/>
            <p:cNvSpPr/>
            <p:nvPr/>
          </p:nvSpPr>
          <p:spPr>
            <a:xfrm>
              <a:off x="7339331" y="2794041"/>
              <a:ext cx="126305" cy="132095"/>
            </a:xfrm>
            <a:prstGeom prst="rect">
              <a:avLst/>
            </a:prstGeom>
            <a:solidFill>
              <a:srgbClr val="66B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1" name="Google Shape;101;p7"/>
            <p:cNvSpPr/>
            <p:nvPr/>
          </p:nvSpPr>
          <p:spPr>
            <a:xfrm>
              <a:off x="7339331" y="2926737"/>
              <a:ext cx="126305" cy="132095"/>
            </a:xfrm>
            <a:prstGeom prst="rect">
              <a:avLst/>
            </a:prstGeom>
            <a:solidFill>
              <a:srgbClr val="0082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2" name="Google Shape;102;p7"/>
            <p:cNvSpPr/>
            <p:nvPr/>
          </p:nvSpPr>
          <p:spPr>
            <a:xfrm>
              <a:off x="7339331" y="3059433"/>
              <a:ext cx="126305" cy="132095"/>
            </a:xfrm>
            <a:prstGeom prst="rect">
              <a:avLst/>
            </a:prstGeom>
            <a:solidFill>
              <a:srgbClr val="00417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3" name="Google Shape;103;p7"/>
            <p:cNvSpPr/>
            <p:nvPr/>
          </p:nvSpPr>
          <p:spPr>
            <a:xfrm>
              <a:off x="7339331" y="3192130"/>
              <a:ext cx="126305" cy="132095"/>
            </a:xfrm>
            <a:prstGeom prst="rect">
              <a:avLst/>
            </a:prstGeom>
            <a:solidFill>
              <a:srgbClr val="001A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4" name="Google Shape;104;p7"/>
            <p:cNvSpPr/>
            <p:nvPr/>
          </p:nvSpPr>
          <p:spPr>
            <a:xfrm>
              <a:off x="7513832" y="2661345"/>
              <a:ext cx="126305" cy="132095"/>
            </a:xfrm>
            <a:prstGeom prst="rect">
              <a:avLst/>
            </a:prstGeom>
            <a:solidFill>
              <a:srgbClr val="D9CE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5" name="Google Shape;105;p7"/>
            <p:cNvSpPr/>
            <p:nvPr/>
          </p:nvSpPr>
          <p:spPr>
            <a:xfrm>
              <a:off x="7513832" y="2794041"/>
              <a:ext cx="126305" cy="132095"/>
            </a:xfrm>
            <a:prstGeom prst="rect">
              <a:avLst/>
            </a:prstGeom>
            <a:solidFill>
              <a:srgbClr val="BEAB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6" name="Google Shape;106;p7"/>
            <p:cNvSpPr/>
            <p:nvPr/>
          </p:nvSpPr>
          <p:spPr>
            <a:xfrm>
              <a:off x="7513832" y="2926737"/>
              <a:ext cx="126305" cy="132095"/>
            </a:xfrm>
            <a:prstGeom prst="rect">
              <a:avLst/>
            </a:prstGeom>
            <a:solidFill>
              <a:srgbClr val="8C72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7" name="Google Shape;107;p7"/>
            <p:cNvSpPr/>
            <p:nvPr/>
          </p:nvSpPr>
          <p:spPr>
            <a:xfrm>
              <a:off x="7513832" y="3059433"/>
              <a:ext cx="126305" cy="132095"/>
            </a:xfrm>
            <a:prstGeom prst="rect">
              <a:avLst/>
            </a:prstGeom>
            <a:solidFill>
              <a:srgbClr val="4639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8" name="Google Shape;108;p7"/>
            <p:cNvSpPr/>
            <p:nvPr/>
          </p:nvSpPr>
          <p:spPr>
            <a:xfrm>
              <a:off x="7513832" y="3192130"/>
              <a:ext cx="126305" cy="132095"/>
            </a:xfrm>
            <a:prstGeom prst="rect">
              <a:avLst/>
            </a:prstGeom>
            <a:solidFill>
              <a:srgbClr val="1C16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09" name="Google Shape;109;p7"/>
            <p:cNvSpPr/>
            <p:nvPr/>
          </p:nvSpPr>
          <p:spPr>
            <a:xfrm>
              <a:off x="7690674" y="2661345"/>
              <a:ext cx="126305" cy="132095"/>
            </a:xfrm>
            <a:prstGeom prst="rect">
              <a:avLst/>
            </a:prstGeom>
            <a:solidFill>
              <a:srgbClr val="C8D1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0" name="Google Shape;110;p7"/>
            <p:cNvSpPr/>
            <p:nvPr/>
          </p:nvSpPr>
          <p:spPr>
            <a:xfrm>
              <a:off x="7690674" y="2794041"/>
              <a:ext cx="126305" cy="132095"/>
            </a:xfrm>
            <a:prstGeom prst="rect">
              <a:avLst/>
            </a:prstGeom>
            <a:solidFill>
              <a:srgbClr val="91A3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1" name="Google Shape;111;p7"/>
            <p:cNvSpPr/>
            <p:nvPr/>
          </p:nvSpPr>
          <p:spPr>
            <a:xfrm>
              <a:off x="7690674" y="2926737"/>
              <a:ext cx="126305" cy="132095"/>
            </a:xfrm>
            <a:prstGeom prst="rect">
              <a:avLst/>
            </a:prstGeom>
            <a:solidFill>
              <a:srgbClr val="5B7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2" name="Google Shape;112;p7"/>
            <p:cNvSpPr/>
            <p:nvPr/>
          </p:nvSpPr>
          <p:spPr>
            <a:xfrm>
              <a:off x="7690674" y="3059433"/>
              <a:ext cx="126305" cy="132095"/>
            </a:xfrm>
            <a:prstGeom prst="rect">
              <a:avLst/>
            </a:prstGeom>
            <a:solidFill>
              <a:srgbClr val="001EB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3" name="Google Shape;113;p7"/>
            <p:cNvSpPr/>
            <p:nvPr/>
          </p:nvSpPr>
          <p:spPr>
            <a:xfrm>
              <a:off x="7690674" y="3192130"/>
              <a:ext cx="126305" cy="132095"/>
            </a:xfrm>
            <a:prstGeom prst="rect">
              <a:avLst/>
            </a:prstGeom>
            <a:solidFill>
              <a:srgbClr val="0014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4" name="Google Shape;114;p7"/>
            <p:cNvSpPr/>
            <p:nvPr/>
          </p:nvSpPr>
          <p:spPr>
            <a:xfrm>
              <a:off x="6464595" y="2388295"/>
              <a:ext cx="126305" cy="12630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5" name="Google Shape;115;p7"/>
            <p:cNvSpPr/>
            <p:nvPr/>
          </p:nvSpPr>
          <p:spPr>
            <a:xfrm>
              <a:off x="6464595" y="2661345"/>
              <a:ext cx="126305" cy="132095"/>
            </a:xfrm>
            <a:prstGeom prst="rect">
              <a:avLst/>
            </a:prstGeom>
            <a:solidFill>
              <a:srgbClr val="D9CD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6" name="Google Shape;116;p7"/>
            <p:cNvSpPr/>
            <p:nvPr/>
          </p:nvSpPr>
          <p:spPr>
            <a:xfrm>
              <a:off x="6464595" y="2794041"/>
              <a:ext cx="126305" cy="132095"/>
            </a:xfrm>
            <a:prstGeom prst="rect">
              <a:avLst/>
            </a:prstGeom>
            <a:solidFill>
              <a:srgbClr val="BDAA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7" name="Google Shape;117;p7"/>
            <p:cNvSpPr/>
            <p:nvPr/>
          </p:nvSpPr>
          <p:spPr>
            <a:xfrm>
              <a:off x="6464595" y="2926737"/>
              <a:ext cx="126305" cy="132095"/>
            </a:xfrm>
            <a:prstGeom prst="rect">
              <a:avLst/>
            </a:prstGeom>
            <a:solidFill>
              <a:srgbClr val="8B7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8" name="Google Shape;118;p7"/>
            <p:cNvSpPr/>
            <p:nvPr/>
          </p:nvSpPr>
          <p:spPr>
            <a:xfrm>
              <a:off x="6464595" y="3059433"/>
              <a:ext cx="126305" cy="132095"/>
            </a:xfrm>
            <a:prstGeom prst="rect">
              <a:avLst/>
            </a:prstGeom>
            <a:solidFill>
              <a:srgbClr val="4538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19" name="Google Shape;119;p7"/>
            <p:cNvSpPr/>
            <p:nvPr/>
          </p:nvSpPr>
          <p:spPr>
            <a:xfrm>
              <a:off x="6464595" y="3192130"/>
              <a:ext cx="126305" cy="132095"/>
            </a:xfrm>
            <a:prstGeom prst="rect">
              <a:avLst/>
            </a:prstGeom>
            <a:solidFill>
              <a:srgbClr val="1B16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0" name="Google Shape;120;p7"/>
            <p:cNvSpPr/>
            <p:nvPr/>
          </p:nvSpPr>
          <p:spPr>
            <a:xfrm>
              <a:off x="6108995" y="3810695"/>
              <a:ext cx="126305" cy="12630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1" name="Google Shape;121;p7"/>
            <p:cNvSpPr/>
            <p:nvPr/>
          </p:nvSpPr>
          <p:spPr>
            <a:xfrm>
              <a:off x="6108995" y="3986378"/>
              <a:ext cx="126305" cy="126305"/>
            </a:xfrm>
            <a:prstGeom prst="rect">
              <a:avLst/>
            </a:prstGeom>
            <a:solidFill>
              <a:srgbClr val="0D4A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2" name="Google Shape;122;p7"/>
            <p:cNvSpPr/>
            <p:nvPr/>
          </p:nvSpPr>
          <p:spPr>
            <a:xfrm>
              <a:off x="6108995" y="4162061"/>
              <a:ext cx="126305" cy="126305"/>
            </a:xfrm>
            <a:prstGeom prst="rect">
              <a:avLst/>
            </a:prstGeom>
            <a:solidFill>
              <a:srgbClr val="4DA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3" name="Google Shape;123;p7"/>
            <p:cNvSpPr/>
            <p:nvPr/>
          </p:nvSpPr>
          <p:spPr>
            <a:xfrm>
              <a:off x="6108995" y="4337745"/>
              <a:ext cx="126305" cy="126305"/>
            </a:xfrm>
            <a:prstGeom prst="rect">
              <a:avLst/>
            </a:prstGeom>
            <a:solidFill>
              <a:srgbClr val="C7E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4" name="Google Shape;124;p7"/>
            <p:cNvSpPr/>
            <p:nvPr/>
          </p:nvSpPr>
          <p:spPr>
            <a:xfrm>
              <a:off x="6285031" y="3810695"/>
              <a:ext cx="126305" cy="1263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5" name="Google Shape;125;p7"/>
            <p:cNvSpPr/>
            <p:nvPr/>
          </p:nvSpPr>
          <p:spPr>
            <a:xfrm>
              <a:off x="6285031" y="3986378"/>
              <a:ext cx="126305" cy="126305"/>
            </a:xfrm>
            <a:prstGeom prst="rect">
              <a:avLst/>
            </a:prstGeom>
            <a:solidFill>
              <a:srgbClr val="1C43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6" name="Google Shape;126;p7"/>
            <p:cNvSpPr/>
            <p:nvPr/>
          </p:nvSpPr>
          <p:spPr>
            <a:xfrm>
              <a:off x="6285031" y="4162061"/>
              <a:ext cx="126305" cy="126305"/>
            </a:xfrm>
            <a:prstGeom prst="rect">
              <a:avLst/>
            </a:prstGeom>
            <a:solidFill>
              <a:srgbClr val="339C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7" name="Google Shape;127;p7"/>
            <p:cNvSpPr/>
            <p:nvPr/>
          </p:nvSpPr>
          <p:spPr>
            <a:xfrm>
              <a:off x="6285031" y="4337745"/>
              <a:ext cx="126305" cy="126305"/>
            </a:xfrm>
            <a:prstGeom prst="rect">
              <a:avLst/>
            </a:prstGeom>
            <a:solidFill>
              <a:srgbClr val="B2E0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8" name="Google Shape;128;p7"/>
            <p:cNvSpPr/>
            <p:nvPr/>
          </p:nvSpPr>
          <p:spPr>
            <a:xfrm>
              <a:off x="6461067" y="3810695"/>
              <a:ext cx="126305" cy="12630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29" name="Google Shape;129;p7"/>
            <p:cNvSpPr/>
            <p:nvPr/>
          </p:nvSpPr>
          <p:spPr>
            <a:xfrm>
              <a:off x="6461067" y="3986378"/>
              <a:ext cx="126305" cy="126305"/>
            </a:xfrm>
            <a:prstGeom prst="rect">
              <a:avLst/>
            </a:prstGeom>
            <a:solidFill>
              <a:srgbClr val="7800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0" name="Google Shape;130;p7"/>
            <p:cNvSpPr/>
            <p:nvPr/>
          </p:nvSpPr>
          <p:spPr>
            <a:xfrm>
              <a:off x="6461067" y="4162061"/>
              <a:ext cx="126305" cy="126305"/>
            </a:xfrm>
            <a:prstGeom prst="rect">
              <a:avLst/>
            </a:prstGeom>
            <a:solidFill>
              <a:srgbClr val="E86A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1" name="Google Shape;131;p7"/>
            <p:cNvSpPr/>
            <p:nvPr/>
          </p:nvSpPr>
          <p:spPr>
            <a:xfrm>
              <a:off x="6461067" y="4337745"/>
              <a:ext cx="126305" cy="126305"/>
            </a:xfrm>
            <a:prstGeom prst="rect">
              <a:avLst/>
            </a:prstGeom>
            <a:solidFill>
              <a:srgbClr val="FFCC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2" name="Google Shape;132;p7"/>
            <p:cNvSpPr/>
            <p:nvPr/>
          </p:nvSpPr>
          <p:spPr>
            <a:xfrm>
              <a:off x="6637103" y="3810695"/>
              <a:ext cx="126305" cy="12630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3" name="Google Shape;133;p7"/>
            <p:cNvSpPr/>
            <p:nvPr/>
          </p:nvSpPr>
          <p:spPr>
            <a:xfrm>
              <a:off x="6637103" y="3986378"/>
              <a:ext cx="126305" cy="126305"/>
            </a:xfrm>
            <a:prstGeom prst="rect">
              <a:avLst/>
            </a:prstGeom>
            <a:solidFill>
              <a:srgbClr val="A65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4" name="Google Shape;134;p7"/>
            <p:cNvSpPr/>
            <p:nvPr/>
          </p:nvSpPr>
          <p:spPr>
            <a:xfrm>
              <a:off x="6637103" y="4162061"/>
              <a:ext cx="126305" cy="126305"/>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5" name="Google Shape;135;p7"/>
            <p:cNvSpPr/>
            <p:nvPr/>
          </p:nvSpPr>
          <p:spPr>
            <a:xfrm>
              <a:off x="6637103" y="4337745"/>
              <a:ext cx="126305" cy="126305"/>
            </a:xfrm>
            <a:prstGeom prst="rect">
              <a:avLst/>
            </a:prstGeom>
            <a:solidFill>
              <a:srgbClr val="FFF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6" name="Google Shape;136;p7"/>
            <p:cNvSpPr/>
            <p:nvPr/>
          </p:nvSpPr>
          <p:spPr>
            <a:xfrm>
              <a:off x="6813139" y="3810695"/>
              <a:ext cx="126305" cy="12630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7" name="Google Shape;137;p7"/>
            <p:cNvSpPr/>
            <p:nvPr/>
          </p:nvSpPr>
          <p:spPr>
            <a:xfrm>
              <a:off x="6813139" y="3986378"/>
              <a:ext cx="126305" cy="126305"/>
            </a:xfrm>
            <a:prstGeom prst="rect">
              <a:avLst/>
            </a:prstGeom>
            <a:solidFill>
              <a:srgbClr val="323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8" name="Google Shape;138;p7"/>
            <p:cNvSpPr/>
            <p:nvPr/>
          </p:nvSpPr>
          <p:spPr>
            <a:xfrm>
              <a:off x="6813139" y="4162061"/>
              <a:ext cx="126305" cy="126305"/>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39" name="Google Shape;139;p7"/>
            <p:cNvSpPr/>
            <p:nvPr/>
          </p:nvSpPr>
          <p:spPr>
            <a:xfrm>
              <a:off x="6813139" y="4337745"/>
              <a:ext cx="126305" cy="126305"/>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0" name="Google Shape;140;p7"/>
            <p:cNvSpPr/>
            <p:nvPr/>
          </p:nvSpPr>
          <p:spPr>
            <a:xfrm>
              <a:off x="6989175" y="3810695"/>
              <a:ext cx="126305" cy="12630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1" name="Google Shape;141;p7"/>
            <p:cNvSpPr/>
            <p:nvPr/>
          </p:nvSpPr>
          <p:spPr>
            <a:xfrm>
              <a:off x="6989175"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2" name="Google Shape;142;p7"/>
            <p:cNvSpPr/>
            <p:nvPr/>
          </p:nvSpPr>
          <p:spPr>
            <a:xfrm>
              <a:off x="6989175"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3" name="Google Shape;143;p7"/>
            <p:cNvSpPr/>
            <p:nvPr/>
          </p:nvSpPr>
          <p:spPr>
            <a:xfrm>
              <a:off x="7165211"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4" name="Google Shape;144;p7"/>
            <p:cNvSpPr/>
            <p:nvPr/>
          </p:nvSpPr>
          <p:spPr>
            <a:xfrm>
              <a:off x="7165211"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5" name="Google Shape;145;p7"/>
            <p:cNvSpPr/>
            <p:nvPr/>
          </p:nvSpPr>
          <p:spPr>
            <a:xfrm>
              <a:off x="7165211"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6" name="Google Shape;146;p7"/>
            <p:cNvSpPr/>
            <p:nvPr/>
          </p:nvSpPr>
          <p:spPr>
            <a:xfrm>
              <a:off x="7341247"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7" name="Google Shape;147;p7"/>
            <p:cNvSpPr/>
            <p:nvPr/>
          </p:nvSpPr>
          <p:spPr>
            <a:xfrm>
              <a:off x="7341247"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8" name="Google Shape;148;p7"/>
            <p:cNvSpPr/>
            <p:nvPr/>
          </p:nvSpPr>
          <p:spPr>
            <a:xfrm>
              <a:off x="7341247"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49" name="Google Shape;149;p7"/>
            <p:cNvSpPr/>
            <p:nvPr/>
          </p:nvSpPr>
          <p:spPr>
            <a:xfrm>
              <a:off x="7517283"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50" name="Google Shape;150;p7"/>
            <p:cNvSpPr/>
            <p:nvPr/>
          </p:nvSpPr>
          <p:spPr>
            <a:xfrm>
              <a:off x="7517283"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51" name="Google Shape;151;p7"/>
            <p:cNvSpPr/>
            <p:nvPr/>
          </p:nvSpPr>
          <p:spPr>
            <a:xfrm>
              <a:off x="7517283"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52" name="Google Shape;152;p7"/>
            <p:cNvSpPr/>
            <p:nvPr/>
          </p:nvSpPr>
          <p:spPr>
            <a:xfrm>
              <a:off x="7693320"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53" name="Google Shape;153;p7"/>
            <p:cNvSpPr/>
            <p:nvPr/>
          </p:nvSpPr>
          <p:spPr>
            <a:xfrm>
              <a:off x="7693320"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54" name="Google Shape;154;p7"/>
            <p:cNvSpPr/>
            <p:nvPr/>
          </p:nvSpPr>
          <p:spPr>
            <a:xfrm>
              <a:off x="7693320"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grpSp>
      <p:sp>
        <p:nvSpPr>
          <p:cNvPr id="155" name="Google Shape;155;p7"/>
          <p:cNvSpPr/>
          <p:nvPr/>
        </p:nvSpPr>
        <p:spPr>
          <a:xfrm>
            <a:off x="6062449" y="2168771"/>
            <a:ext cx="800154" cy="97738"/>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sp>
        <p:nvSpPr>
          <p:cNvPr id="156" name="Google Shape;156;p7"/>
          <p:cNvSpPr/>
          <p:nvPr/>
        </p:nvSpPr>
        <p:spPr>
          <a:xfrm>
            <a:off x="6062449" y="2800595"/>
            <a:ext cx="800154" cy="331200"/>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grpSp>
        <p:nvGrpSpPr>
          <p:cNvPr id="157" name="Google Shape;157;p7"/>
          <p:cNvGrpSpPr/>
          <p:nvPr/>
        </p:nvGrpSpPr>
        <p:grpSpPr>
          <a:xfrm>
            <a:off x="6074571" y="3306851"/>
            <a:ext cx="781200" cy="90681"/>
            <a:chOff x="6511014" y="2308965"/>
            <a:chExt cx="602272" cy="346936"/>
          </a:xfrm>
        </p:grpSpPr>
        <p:sp>
          <p:nvSpPr>
            <p:cNvPr id="158" name="Google Shape;158;p7"/>
            <p:cNvSpPr/>
            <p:nvPr/>
          </p:nvSpPr>
          <p:spPr>
            <a:xfrm>
              <a:off x="6511014" y="2308965"/>
              <a:ext cx="602272" cy="346936"/>
            </a:xfrm>
            <a:prstGeom prst="roundRect">
              <a:avLst>
                <a:gd fmla="val 2307" name="adj"/>
              </a:avLst>
            </a:prstGeom>
            <a:solidFill>
              <a:srgbClr val="F9535C">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cxnSp>
          <p:nvCxnSpPr>
            <p:cNvPr id="159" name="Google Shape;159;p7"/>
            <p:cNvCxnSpPr/>
            <p:nvPr/>
          </p:nvCxnSpPr>
          <p:spPr>
            <a:xfrm>
              <a:off x="6511014" y="2312318"/>
              <a:ext cx="602272" cy="341211"/>
            </a:xfrm>
            <a:prstGeom prst="straightConnector1">
              <a:avLst/>
            </a:prstGeom>
            <a:noFill/>
            <a:ln cap="rnd" cmpd="sng" w="25400">
              <a:solidFill>
                <a:srgbClr val="F9535C"/>
              </a:solidFill>
              <a:prstDash val="solid"/>
              <a:round/>
              <a:headEnd len="sm" w="sm" type="none"/>
              <a:tailEnd len="sm" w="sm" type="none"/>
            </a:ln>
          </p:spPr>
        </p:cxnSp>
        <p:cxnSp>
          <p:nvCxnSpPr>
            <p:cNvPr id="160" name="Google Shape;160;p7"/>
            <p:cNvCxnSpPr/>
            <p:nvPr/>
          </p:nvCxnSpPr>
          <p:spPr>
            <a:xfrm flipH="1">
              <a:off x="6511014" y="2312318"/>
              <a:ext cx="602272" cy="341211"/>
            </a:xfrm>
            <a:prstGeom prst="straightConnector1">
              <a:avLst/>
            </a:prstGeom>
            <a:noFill/>
            <a:ln cap="rnd" cmpd="sng" w="25400">
              <a:solidFill>
                <a:srgbClr val="F9535C"/>
              </a:solidFill>
              <a:prstDash val="solid"/>
              <a:round/>
              <a:headEnd len="sm" w="sm" type="none"/>
              <a:tailEnd len="sm" w="sm" type="none"/>
            </a:ln>
          </p:spPr>
        </p:cxnSp>
      </p:grpSp>
      <p:grpSp>
        <p:nvGrpSpPr>
          <p:cNvPr id="161" name="Google Shape;161;p7"/>
          <p:cNvGrpSpPr/>
          <p:nvPr/>
        </p:nvGrpSpPr>
        <p:grpSpPr>
          <a:xfrm>
            <a:off x="6074571" y="2295574"/>
            <a:ext cx="781200" cy="324083"/>
            <a:chOff x="6511014" y="2308965"/>
            <a:chExt cx="602272" cy="346936"/>
          </a:xfrm>
        </p:grpSpPr>
        <p:sp>
          <p:nvSpPr>
            <p:cNvPr id="162" name="Google Shape;162;p7"/>
            <p:cNvSpPr/>
            <p:nvPr/>
          </p:nvSpPr>
          <p:spPr>
            <a:xfrm>
              <a:off x="6511014" y="2308965"/>
              <a:ext cx="602272" cy="346936"/>
            </a:xfrm>
            <a:prstGeom prst="roundRect">
              <a:avLst>
                <a:gd fmla="val 2307" name="adj"/>
              </a:avLst>
            </a:prstGeom>
            <a:solidFill>
              <a:srgbClr val="F9535C">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gtree"/>
                <a:ea typeface="Figtree"/>
                <a:cs typeface="Figtree"/>
                <a:sym typeface="Figtree"/>
              </a:endParaRPr>
            </a:p>
          </p:txBody>
        </p:sp>
        <p:cxnSp>
          <p:nvCxnSpPr>
            <p:cNvPr id="163" name="Google Shape;163;p7"/>
            <p:cNvCxnSpPr/>
            <p:nvPr/>
          </p:nvCxnSpPr>
          <p:spPr>
            <a:xfrm>
              <a:off x="6511014" y="2312318"/>
              <a:ext cx="602272" cy="341211"/>
            </a:xfrm>
            <a:prstGeom prst="straightConnector1">
              <a:avLst/>
            </a:prstGeom>
            <a:noFill/>
            <a:ln cap="rnd" cmpd="sng" w="25400">
              <a:solidFill>
                <a:srgbClr val="F9535C"/>
              </a:solidFill>
              <a:prstDash val="solid"/>
              <a:round/>
              <a:headEnd len="sm" w="sm" type="none"/>
              <a:tailEnd len="sm" w="sm" type="none"/>
            </a:ln>
          </p:spPr>
        </p:cxnSp>
        <p:cxnSp>
          <p:nvCxnSpPr>
            <p:cNvPr id="164" name="Google Shape;164;p7"/>
            <p:cNvCxnSpPr/>
            <p:nvPr/>
          </p:nvCxnSpPr>
          <p:spPr>
            <a:xfrm flipH="1">
              <a:off x="6511014" y="2312318"/>
              <a:ext cx="602272" cy="341211"/>
            </a:xfrm>
            <a:prstGeom prst="straightConnector1">
              <a:avLst/>
            </a:prstGeom>
            <a:noFill/>
            <a:ln cap="rnd" cmpd="sng" w="25400">
              <a:solidFill>
                <a:srgbClr val="F9535C"/>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2013/2016">
  <p:cSld name="Accessibility Office 2013/2016">
    <p:spTree>
      <p:nvGrpSpPr>
        <p:cNvPr id="165" name="Shape 165"/>
        <p:cNvGrpSpPr/>
        <p:nvPr/>
      </p:nvGrpSpPr>
      <p:grpSpPr>
        <a:xfrm>
          <a:off x="0" y="0"/>
          <a:ext cx="0" cy="0"/>
          <a:chOff x="0" y="0"/>
          <a:chExt cx="0" cy="0"/>
        </a:xfrm>
      </p:grpSpPr>
      <p:sp>
        <p:nvSpPr>
          <p:cNvPr id="166" name="Google Shape;166;p8"/>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8"/>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8"/>
          <p:cNvSpPr txBox="1"/>
          <p:nvPr/>
        </p:nvSpPr>
        <p:spPr>
          <a:xfrm>
            <a:off x="600076" y="1008476"/>
            <a:ext cx="10991850" cy="1103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2"/>
                </a:solidFill>
                <a:latin typeface="Figtree"/>
                <a:ea typeface="Figtree"/>
                <a:cs typeface="Figtree"/>
                <a:sym typeface="Figtree"/>
              </a:rPr>
              <a:t>Make your presentation accessible</a:t>
            </a:r>
            <a:endParaRPr b="0" i="0" sz="1400" u="none" cap="none" strike="noStrike">
              <a:solidFill>
                <a:srgbClr val="000000"/>
              </a:solidFill>
              <a:latin typeface="Arial"/>
              <a:ea typeface="Arial"/>
              <a:cs typeface="Arial"/>
              <a:sym typeface="Arial"/>
            </a:endParaRPr>
          </a:p>
        </p:txBody>
      </p:sp>
      <p:sp>
        <p:nvSpPr>
          <p:cNvPr id="170" name="Google Shape;170;p8"/>
          <p:cNvSpPr txBox="1"/>
          <p:nvPr/>
        </p:nvSpPr>
        <p:spPr>
          <a:xfrm>
            <a:off x="600075" y="1790514"/>
            <a:ext cx="109902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600"/>
              <a:buFont typeface="Figtree"/>
              <a:buNone/>
            </a:pPr>
            <a:r>
              <a:rPr b="0" i="0" lang="en-US" sz="1600" u="none" cap="none" strike="noStrike">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i="0" lang="en-US" sz="1600" u="none" cap="none" strike="noStrike">
                <a:solidFill>
                  <a:schemeClr val="accent1"/>
                </a:solidFill>
                <a:latin typeface="Figtree"/>
                <a:ea typeface="Figtree"/>
                <a:cs typeface="Figtree"/>
                <a:sym typeface="Figtree"/>
              </a:rPr>
              <a:t>The instructions below are for Office 2013/2016.</a:t>
            </a:r>
            <a:endParaRPr b="0" i="0" sz="1400" u="none" cap="none" strike="noStrike">
              <a:solidFill>
                <a:srgbClr val="000000"/>
              </a:solidFill>
              <a:latin typeface="Arial"/>
              <a:ea typeface="Arial"/>
              <a:cs typeface="Arial"/>
              <a:sym typeface="Arial"/>
            </a:endParaRPr>
          </a:p>
        </p:txBody>
      </p:sp>
      <p:sp>
        <p:nvSpPr>
          <p:cNvPr id="171" name="Google Shape;171;p8"/>
          <p:cNvSpPr txBox="1"/>
          <p:nvPr/>
        </p:nvSpPr>
        <p:spPr>
          <a:xfrm>
            <a:off x="600076" y="2616199"/>
            <a:ext cx="53149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Figtree"/>
              <a:buNone/>
            </a:pPr>
            <a:r>
              <a:rPr b="1" i="0" lang="en-US" sz="1600" u="none" cap="none" strike="noStrike">
                <a:solidFill>
                  <a:schemeClr val="dk2"/>
                </a:solidFill>
                <a:latin typeface="Figtree"/>
                <a:ea typeface="Figtree"/>
                <a:cs typeface="Figtree"/>
                <a:sym typeface="Figtree"/>
              </a:rPr>
              <a:t>Add alternative text for images/figures</a:t>
            </a:r>
            <a:endParaRPr b="0" i="0" sz="1400" u="none" cap="none" strike="noStrike">
              <a:solidFill>
                <a:srgbClr val="000000"/>
              </a:solidFill>
              <a:latin typeface="Arial"/>
              <a:ea typeface="Arial"/>
              <a:cs typeface="Arial"/>
              <a:sym typeface="Arial"/>
            </a:endParaRPr>
          </a:p>
        </p:txBody>
      </p:sp>
      <p:sp>
        <p:nvSpPr>
          <p:cNvPr id="172" name="Google Shape;172;p8"/>
          <p:cNvSpPr txBox="1"/>
          <p:nvPr/>
        </p:nvSpPr>
        <p:spPr>
          <a:xfrm>
            <a:off x="600076" y="3031066"/>
            <a:ext cx="5314950" cy="15132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Figtree"/>
              <a:buNone/>
            </a:pPr>
            <a:r>
              <a:rPr b="0" i="0" lang="en-US" sz="1200" u="none" cap="none" strike="noStrike">
                <a:solidFill>
                  <a:schemeClr val="dk1"/>
                </a:solidFill>
                <a:latin typeface="Figtree"/>
                <a:ea typeface="Figtree"/>
                <a:cs typeface="Figtree"/>
                <a:sym typeface="Figtree"/>
              </a:rPr>
              <a:t>Right-click on an image/figure and select the option "Format Picture." A tab will then open on the right side of the window. Choose the </a:t>
            </a:r>
            <a:r>
              <a:rPr b="0" i="1" lang="en-US" sz="1200" u="none" cap="none" strike="noStrike">
                <a:solidFill>
                  <a:schemeClr val="dk1"/>
                </a:solidFill>
                <a:latin typeface="Figtree"/>
                <a:ea typeface="Figtree"/>
                <a:cs typeface="Figtree"/>
                <a:sym typeface="Figtree"/>
              </a:rPr>
              <a:t>Size and Properties</a:t>
            </a:r>
            <a:r>
              <a:rPr b="0" i="0" lang="en-US" sz="1200" u="none" cap="none" strike="noStrike">
                <a:solidFill>
                  <a:schemeClr val="dk1"/>
                </a:solidFill>
                <a:latin typeface="Figtree"/>
                <a:ea typeface="Figtree"/>
                <a:cs typeface="Figtree"/>
                <a:sym typeface="Figtree"/>
              </a:rPr>
              <a:t> of the figure, then select </a:t>
            </a:r>
            <a:r>
              <a:rPr b="0" i="1" lang="en-US" sz="1200" u="none" cap="none" strike="noStrike">
                <a:solidFill>
                  <a:schemeClr val="dk1"/>
                </a:solidFill>
                <a:latin typeface="Figtree"/>
                <a:ea typeface="Figtree"/>
                <a:cs typeface="Figtree"/>
                <a:sym typeface="Figtree"/>
              </a:rPr>
              <a:t>Alternative Text</a:t>
            </a:r>
            <a:r>
              <a:rPr b="0" i="0" lang="en-US" sz="1200" u="none" cap="none" strike="noStrike">
                <a:solidFill>
                  <a:schemeClr val="dk1"/>
                </a:solidFill>
                <a:latin typeface="Figtree"/>
                <a:ea typeface="Figtree"/>
                <a:cs typeface="Figtree"/>
                <a:sym typeface="Figtree"/>
              </a:rPr>
              <a:t>. Describe your image/figure in 1-2 sentences that will be read aloud by screen readers for those with visual impairments.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1200"/>
              <a:buFont typeface="Figtree"/>
              <a:buNone/>
            </a:pPr>
            <a:r>
              <a:rPr b="0" i="0" lang="en-US" sz="1200" u="none" cap="none" strike="noStrike">
                <a:solidFill>
                  <a:schemeClr val="dk1"/>
                </a:solidFill>
                <a:latin typeface="Figtree"/>
                <a:ea typeface="Figtree"/>
                <a:cs typeface="Figtree"/>
                <a:sym typeface="Figtree"/>
              </a:rPr>
              <a:t>If the image/figure serves no informative purpose and you want to exclude it, you can simply leave the title and description empty.</a:t>
            </a:r>
            <a:endParaRPr b="0" i="0" sz="1400" u="none" cap="none" strike="noStrike">
              <a:solidFill>
                <a:srgbClr val="000000"/>
              </a:solidFill>
              <a:latin typeface="Arial"/>
              <a:ea typeface="Arial"/>
              <a:cs typeface="Arial"/>
              <a:sym typeface="Arial"/>
            </a:endParaRPr>
          </a:p>
        </p:txBody>
      </p:sp>
      <p:sp>
        <p:nvSpPr>
          <p:cNvPr id="173" name="Google Shape;173;p8"/>
          <p:cNvSpPr txBox="1"/>
          <p:nvPr/>
        </p:nvSpPr>
        <p:spPr>
          <a:xfrm>
            <a:off x="6276976" y="2616199"/>
            <a:ext cx="53149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Figtree"/>
              <a:buNone/>
            </a:pPr>
            <a:r>
              <a:rPr b="1" i="0" lang="en-US" sz="1600" u="none" cap="none" strike="noStrike">
                <a:solidFill>
                  <a:schemeClr val="dk2"/>
                </a:solidFill>
                <a:latin typeface="Figtree"/>
                <a:ea typeface="Figtree"/>
                <a:cs typeface="Figtree"/>
                <a:sym typeface="Figtree"/>
              </a:rPr>
              <a:t>Set reading order</a:t>
            </a:r>
            <a:endParaRPr b="0" i="0" sz="1400" u="none" cap="none" strike="noStrike">
              <a:solidFill>
                <a:srgbClr val="000000"/>
              </a:solidFill>
              <a:latin typeface="Arial"/>
              <a:ea typeface="Arial"/>
              <a:cs typeface="Arial"/>
              <a:sym typeface="Arial"/>
            </a:endParaRPr>
          </a:p>
        </p:txBody>
      </p:sp>
      <p:sp>
        <p:nvSpPr>
          <p:cNvPr id="174" name="Google Shape;174;p8"/>
          <p:cNvSpPr txBox="1"/>
          <p:nvPr/>
        </p:nvSpPr>
        <p:spPr>
          <a:xfrm>
            <a:off x="6276976" y="3031066"/>
            <a:ext cx="5314950" cy="32162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accent1"/>
              </a:buClr>
              <a:buSzPts val="1200"/>
              <a:buFont typeface="Figtree"/>
              <a:buNone/>
            </a:pPr>
            <a:r>
              <a:rPr b="1" i="0" lang="en-US" sz="1200" u="none" cap="none" strike="noStrike">
                <a:solidFill>
                  <a:schemeClr val="accent1"/>
                </a:solidFill>
                <a:latin typeface="Figtree"/>
                <a:ea typeface="Figtree"/>
                <a:cs typeface="Figtree"/>
                <a:sym typeface="Figtree"/>
              </a:rPr>
              <a:t>You can control the reading order by:</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Selecting an object in the file.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Choosing the "Format" tab that appears on the right side of the ribbon.</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Selecting "Selection Pane" in the "Arrange" group.</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Selecting one or more objects in the list.</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Dragging the selection upward or downward, or clicking the "Up" button.</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Dragging the objects until they have the desired order. This will not affect the layout on the page, only the order in which they are read by screen readers.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365/2019">
  <p:cSld name="Accessibility Office 365/2019">
    <p:spTree>
      <p:nvGrpSpPr>
        <p:cNvPr id="175" name="Shape 175"/>
        <p:cNvGrpSpPr/>
        <p:nvPr/>
      </p:nvGrpSpPr>
      <p:grpSpPr>
        <a:xfrm>
          <a:off x="0" y="0"/>
          <a:ext cx="0" cy="0"/>
          <a:chOff x="0" y="0"/>
          <a:chExt cx="0" cy="0"/>
        </a:xfrm>
      </p:grpSpPr>
      <p:sp>
        <p:nvSpPr>
          <p:cNvPr id="176" name="Google Shape;176;p9"/>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9"/>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9"/>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9"/>
          <p:cNvSpPr txBox="1"/>
          <p:nvPr/>
        </p:nvSpPr>
        <p:spPr>
          <a:xfrm>
            <a:off x="600076" y="2616199"/>
            <a:ext cx="53149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Figtree"/>
              <a:buNone/>
            </a:pPr>
            <a:r>
              <a:rPr b="1" i="0" lang="en-US" sz="1600" u="none" cap="none" strike="noStrike">
                <a:solidFill>
                  <a:schemeClr val="dk2"/>
                </a:solidFill>
                <a:latin typeface="Figtree"/>
                <a:ea typeface="Figtree"/>
                <a:cs typeface="Figtree"/>
                <a:sym typeface="Figtree"/>
              </a:rPr>
              <a:t>Add alternative text for images/figures</a:t>
            </a:r>
            <a:endParaRPr b="0" i="0" sz="1400" u="none" cap="none" strike="noStrike">
              <a:solidFill>
                <a:srgbClr val="000000"/>
              </a:solidFill>
              <a:latin typeface="Arial"/>
              <a:ea typeface="Arial"/>
              <a:cs typeface="Arial"/>
              <a:sym typeface="Arial"/>
            </a:endParaRPr>
          </a:p>
        </p:txBody>
      </p:sp>
      <p:sp>
        <p:nvSpPr>
          <p:cNvPr id="180" name="Google Shape;180;p9"/>
          <p:cNvSpPr txBox="1"/>
          <p:nvPr/>
        </p:nvSpPr>
        <p:spPr>
          <a:xfrm>
            <a:off x="600076" y="3031066"/>
            <a:ext cx="5314950" cy="15132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Figtree"/>
              <a:buNone/>
            </a:pPr>
            <a:r>
              <a:rPr b="0" i="0" lang="en-US" sz="1200" u="none" cap="none" strike="noStrike">
                <a:solidFill>
                  <a:schemeClr val="dk1"/>
                </a:solidFill>
                <a:latin typeface="Figtree"/>
                <a:ea typeface="Figtree"/>
                <a:cs typeface="Figtree"/>
                <a:sym typeface="Figtree"/>
              </a:rPr>
              <a:t>Right-click on an image/figure and select the option "Format Picture." A tab will then open on the right side of the window. Choose the </a:t>
            </a:r>
            <a:r>
              <a:rPr b="0" i="1" lang="en-US" sz="1200" u="none" cap="none" strike="noStrike">
                <a:solidFill>
                  <a:schemeClr val="dk1"/>
                </a:solidFill>
                <a:latin typeface="Figtree"/>
                <a:ea typeface="Figtree"/>
                <a:cs typeface="Figtree"/>
                <a:sym typeface="Figtree"/>
              </a:rPr>
              <a:t>Size and Properties</a:t>
            </a:r>
            <a:r>
              <a:rPr b="0" i="0" lang="en-US" sz="1200" u="none" cap="none" strike="noStrike">
                <a:solidFill>
                  <a:schemeClr val="dk1"/>
                </a:solidFill>
                <a:latin typeface="Figtree"/>
                <a:ea typeface="Figtree"/>
                <a:cs typeface="Figtree"/>
                <a:sym typeface="Figtree"/>
              </a:rPr>
              <a:t> of the figure, then select </a:t>
            </a:r>
            <a:r>
              <a:rPr b="0" i="1" lang="en-US" sz="1200" u="none" cap="none" strike="noStrike">
                <a:solidFill>
                  <a:schemeClr val="dk1"/>
                </a:solidFill>
                <a:latin typeface="Figtree"/>
                <a:ea typeface="Figtree"/>
                <a:cs typeface="Figtree"/>
                <a:sym typeface="Figtree"/>
              </a:rPr>
              <a:t>Alternative Text</a:t>
            </a:r>
            <a:r>
              <a:rPr b="0" i="0" lang="en-US" sz="1200" u="none" cap="none" strike="noStrike">
                <a:solidFill>
                  <a:schemeClr val="dk1"/>
                </a:solidFill>
                <a:latin typeface="Figtree"/>
                <a:ea typeface="Figtree"/>
                <a:cs typeface="Figtree"/>
                <a:sym typeface="Figtree"/>
              </a:rPr>
              <a:t>. Describe your image/figure in 1-2 sentences that will be read aloud by screen readers for those with visual impairments.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1200"/>
              <a:buFont typeface="Figtree"/>
              <a:buNone/>
            </a:pPr>
            <a:r>
              <a:rPr b="0" i="0" lang="en-US" sz="1200" u="none" cap="none" strike="noStrike">
                <a:solidFill>
                  <a:schemeClr val="dk1"/>
                </a:solidFill>
                <a:latin typeface="Figtree"/>
                <a:ea typeface="Figtree"/>
                <a:cs typeface="Figtree"/>
                <a:sym typeface="Figtree"/>
              </a:rPr>
              <a:t>If the image/figure serves no informative purpose and you want to exclude it, you can simply leave the title and description empty.</a:t>
            </a:r>
            <a:endParaRPr b="0" i="0" sz="1400" u="none" cap="none" strike="noStrike">
              <a:solidFill>
                <a:srgbClr val="000000"/>
              </a:solidFill>
              <a:latin typeface="Arial"/>
              <a:ea typeface="Arial"/>
              <a:cs typeface="Arial"/>
              <a:sym typeface="Arial"/>
            </a:endParaRPr>
          </a:p>
        </p:txBody>
      </p:sp>
      <p:sp>
        <p:nvSpPr>
          <p:cNvPr id="181" name="Google Shape;181;p9"/>
          <p:cNvSpPr txBox="1"/>
          <p:nvPr/>
        </p:nvSpPr>
        <p:spPr>
          <a:xfrm>
            <a:off x="6276976" y="2616199"/>
            <a:ext cx="53149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Figtree"/>
              <a:buNone/>
            </a:pPr>
            <a:r>
              <a:rPr b="1" i="0" lang="en-US" sz="1600" u="none" cap="none" strike="noStrike">
                <a:solidFill>
                  <a:schemeClr val="dk2"/>
                </a:solidFill>
                <a:latin typeface="Figtree"/>
                <a:ea typeface="Figtree"/>
                <a:cs typeface="Figtree"/>
                <a:sym typeface="Figtree"/>
              </a:rPr>
              <a:t>Set reading order</a:t>
            </a:r>
            <a:endParaRPr b="0" i="0" sz="1400" u="none" cap="none" strike="noStrike">
              <a:solidFill>
                <a:srgbClr val="000000"/>
              </a:solidFill>
              <a:latin typeface="Arial"/>
              <a:ea typeface="Arial"/>
              <a:cs typeface="Arial"/>
              <a:sym typeface="Arial"/>
            </a:endParaRPr>
          </a:p>
        </p:txBody>
      </p:sp>
      <p:sp>
        <p:nvSpPr>
          <p:cNvPr id="182" name="Google Shape;182;p9"/>
          <p:cNvSpPr txBox="1"/>
          <p:nvPr/>
        </p:nvSpPr>
        <p:spPr>
          <a:xfrm>
            <a:off x="6276976" y="3031066"/>
            <a:ext cx="5314950"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Figtree"/>
              <a:buNone/>
            </a:pPr>
            <a:r>
              <a:rPr b="0" i="0" lang="en-US" sz="1200" u="none" cap="none" strike="noStrike">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accent1"/>
              </a:buClr>
              <a:buSzPts val="1200"/>
              <a:buFont typeface="Figtree"/>
              <a:buNone/>
            </a:pPr>
            <a:r>
              <a:rPr b="1" i="0" lang="en-US" sz="1200" u="none" cap="none" strike="noStrike">
                <a:solidFill>
                  <a:schemeClr val="accent1"/>
                </a:solidFill>
                <a:latin typeface="Figtree"/>
                <a:ea typeface="Figtree"/>
                <a:cs typeface="Figtree"/>
                <a:sym typeface="Figtree"/>
              </a:rPr>
              <a:t>You can control the reading order by:</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On the </a:t>
            </a:r>
            <a:r>
              <a:rPr b="0" i="1" lang="en-US" sz="1200" u="none" cap="none" strike="noStrike">
                <a:solidFill>
                  <a:schemeClr val="dk1"/>
                </a:solidFill>
                <a:latin typeface="Figtree"/>
                <a:ea typeface="Figtree"/>
                <a:cs typeface="Figtree"/>
                <a:sym typeface="Figtree"/>
              </a:rPr>
              <a:t>Home</a:t>
            </a:r>
            <a:r>
              <a:rPr b="0" i="0" lang="en-US" sz="1200" u="none" cap="none" strike="noStrike">
                <a:solidFill>
                  <a:schemeClr val="dk1"/>
                </a:solidFill>
                <a:latin typeface="Figtree"/>
                <a:ea typeface="Figtree"/>
                <a:cs typeface="Figtree"/>
                <a:sym typeface="Figtree"/>
              </a:rPr>
              <a:t> tab, select </a:t>
            </a:r>
            <a:r>
              <a:rPr b="0" i="1" lang="en-US" sz="1200" u="none" cap="none" strike="noStrike">
                <a:solidFill>
                  <a:schemeClr val="dk1"/>
                </a:solidFill>
                <a:latin typeface="Figtree"/>
                <a:ea typeface="Figtree"/>
                <a:cs typeface="Figtree"/>
                <a:sym typeface="Figtree"/>
              </a:rPr>
              <a:t>Arrange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From the </a:t>
            </a:r>
            <a:r>
              <a:rPr b="0" i="1" lang="en-US" sz="1200" u="none" cap="none" strike="noStrike">
                <a:solidFill>
                  <a:schemeClr val="dk1"/>
                </a:solidFill>
                <a:latin typeface="Figtree"/>
                <a:ea typeface="Figtree"/>
                <a:cs typeface="Figtree"/>
                <a:sym typeface="Figtree"/>
              </a:rPr>
              <a:t>Arrange </a:t>
            </a:r>
            <a:r>
              <a:rPr b="0" i="0" lang="en-US" sz="1200" u="none" cap="none" strike="noStrike">
                <a:solidFill>
                  <a:schemeClr val="dk1"/>
                </a:solidFill>
                <a:latin typeface="Figtree"/>
                <a:ea typeface="Figtree"/>
                <a:cs typeface="Figtree"/>
                <a:sym typeface="Figtree"/>
              </a:rPr>
              <a:t>menu, choose "Selection Pane.“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accent1"/>
              </a:buClr>
              <a:buSzPts val="1200"/>
              <a:buFont typeface="Figtree"/>
              <a:buAutoNum type="arabicPeriod"/>
            </a:pPr>
            <a:r>
              <a:rPr b="0" i="0" lang="en-US" sz="1200" u="none" cap="none" strike="noStrike">
                <a:solidFill>
                  <a:schemeClr val="dk1"/>
                </a:solidFill>
                <a:latin typeface="Figtree"/>
                <a:ea typeface="Figtree"/>
                <a:cs typeface="Figtree"/>
                <a:sym typeface="Figtree"/>
              </a:rPr>
              <a:t>A tab will open on the right side of the window. Drag the objects until they have the desired order. This will not affect the layout on the page, only the order in which they are read by screen readers.</a:t>
            </a:r>
            <a:endParaRPr b="0" i="0" sz="1400" u="none" cap="none" strike="noStrike">
              <a:solidFill>
                <a:srgbClr val="000000"/>
              </a:solidFill>
              <a:latin typeface="Arial"/>
              <a:ea typeface="Arial"/>
              <a:cs typeface="Arial"/>
              <a:sym typeface="Arial"/>
            </a:endParaRPr>
          </a:p>
        </p:txBody>
      </p:sp>
      <p:sp>
        <p:nvSpPr>
          <p:cNvPr id="183" name="Google Shape;183;p9"/>
          <p:cNvSpPr txBox="1"/>
          <p:nvPr/>
        </p:nvSpPr>
        <p:spPr>
          <a:xfrm>
            <a:off x="600076" y="1008476"/>
            <a:ext cx="10991850" cy="1103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2"/>
                </a:solidFill>
                <a:latin typeface="Figtree"/>
                <a:ea typeface="Figtree"/>
                <a:cs typeface="Figtree"/>
                <a:sym typeface="Figtree"/>
              </a:rPr>
              <a:t>Make your presentation accessible</a:t>
            </a:r>
            <a:endParaRPr b="0" i="0" sz="1400" u="none" cap="none" strike="noStrike">
              <a:solidFill>
                <a:srgbClr val="000000"/>
              </a:solidFill>
              <a:latin typeface="Arial"/>
              <a:ea typeface="Arial"/>
              <a:cs typeface="Arial"/>
              <a:sym typeface="Arial"/>
            </a:endParaRPr>
          </a:p>
        </p:txBody>
      </p:sp>
      <p:sp>
        <p:nvSpPr>
          <p:cNvPr id="184" name="Google Shape;184;p9"/>
          <p:cNvSpPr txBox="1"/>
          <p:nvPr/>
        </p:nvSpPr>
        <p:spPr>
          <a:xfrm>
            <a:off x="600075" y="1790514"/>
            <a:ext cx="1099026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600"/>
              <a:buFont typeface="Figtree"/>
              <a:buNone/>
            </a:pPr>
            <a:r>
              <a:rPr b="0" i="0" lang="en-US" sz="1600" u="none" cap="none" strike="noStrike">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i="0" lang="en-US" sz="1600" u="none" cap="none" strike="noStrike">
                <a:solidFill>
                  <a:schemeClr val="accent1"/>
                </a:solidFill>
                <a:latin typeface="Figtree"/>
                <a:ea typeface="Figtree"/>
                <a:cs typeface="Figtree"/>
                <a:sym typeface="Figtree"/>
              </a:rPr>
              <a:t>The instructions below are for Office 365 or Office 2019.</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KTH blue" showMasterSp="0">
  <p:cSld name="Title, KTH blue">
    <p:bg>
      <p:bgPr>
        <a:solidFill>
          <a:schemeClr val="accent1"/>
        </a:solidFill>
      </p:bgPr>
    </p:bg>
    <p:spTree>
      <p:nvGrpSpPr>
        <p:cNvPr id="185" name="Shape 185"/>
        <p:cNvGrpSpPr/>
        <p:nvPr/>
      </p:nvGrpSpPr>
      <p:grpSpPr>
        <a:xfrm>
          <a:off x="0" y="0"/>
          <a:ext cx="0" cy="0"/>
          <a:chOff x="0" y="0"/>
          <a:chExt cx="0" cy="0"/>
        </a:xfrm>
      </p:grpSpPr>
      <p:pic>
        <p:nvPicPr>
          <p:cNvPr id="186" name="Google Shape;186;p12"/>
          <p:cNvPicPr preferRelativeResize="0"/>
          <p:nvPr/>
        </p:nvPicPr>
        <p:blipFill rotWithShape="1">
          <a:blip r:embed="rId2">
            <a:alphaModFix/>
          </a:blip>
          <a:srcRect b="32409" l="0" r="73936" t="0"/>
          <a:stretch/>
        </p:blipFill>
        <p:spPr>
          <a:xfrm>
            <a:off x="-1" y="1"/>
            <a:ext cx="3177767" cy="4635374"/>
          </a:xfrm>
          <a:prstGeom prst="rect">
            <a:avLst/>
          </a:prstGeom>
          <a:noFill/>
          <a:ln>
            <a:noFill/>
          </a:ln>
        </p:spPr>
      </p:pic>
      <p:pic>
        <p:nvPicPr>
          <p:cNvPr id="187" name="Google Shape;187;p12"/>
          <p:cNvPicPr preferRelativeResize="0"/>
          <p:nvPr/>
        </p:nvPicPr>
        <p:blipFill rotWithShape="1">
          <a:blip r:embed="rId3">
            <a:alphaModFix/>
          </a:blip>
          <a:srcRect b="-1" l="0" r="75198" t="72740"/>
          <a:stretch/>
        </p:blipFill>
        <p:spPr>
          <a:xfrm flipH="1">
            <a:off x="9166550" y="4988459"/>
            <a:ext cx="3023858" cy="1869540"/>
          </a:xfrm>
          <a:prstGeom prst="rect">
            <a:avLst/>
          </a:prstGeom>
          <a:noFill/>
          <a:ln>
            <a:noFill/>
          </a:ln>
        </p:spPr>
      </p:pic>
      <p:pic>
        <p:nvPicPr>
          <p:cNvPr id="188" name="Google Shape;188;p12"/>
          <p:cNvPicPr preferRelativeResize="0"/>
          <p:nvPr/>
        </p:nvPicPr>
        <p:blipFill rotWithShape="1">
          <a:blip r:embed="rId4">
            <a:alphaModFix/>
          </a:blip>
          <a:srcRect b="0" l="0" r="0" t="0"/>
          <a:stretch/>
        </p:blipFill>
        <p:spPr>
          <a:xfrm>
            <a:off x="5213011" y="998292"/>
            <a:ext cx="1764387" cy="1974432"/>
          </a:xfrm>
          <a:prstGeom prst="rect">
            <a:avLst/>
          </a:prstGeom>
          <a:noFill/>
          <a:ln>
            <a:noFill/>
          </a:ln>
        </p:spPr>
      </p:pic>
      <p:sp>
        <p:nvSpPr>
          <p:cNvPr id="189" name="Google Shape;189;p12"/>
          <p:cNvSpPr txBox="1"/>
          <p:nvPr>
            <p:ph type="ctrTitle"/>
          </p:nvPr>
        </p:nvSpPr>
        <p:spPr>
          <a:xfrm>
            <a:off x="1695853" y="3571875"/>
            <a:ext cx="8798701" cy="1654175"/>
          </a:xfrm>
          <a:prstGeom prst="rect">
            <a:avLst/>
          </a:prstGeom>
          <a:noFill/>
          <a:ln>
            <a:noFill/>
          </a:ln>
        </p:spPr>
        <p:txBody>
          <a:bodyPr anchorCtr="0" anchor="ctr" bIns="45700" lIns="91425" spcFirstLastPara="1" rIns="91425" wrap="square" tIns="108000">
            <a:noAutofit/>
          </a:bodyPr>
          <a:lstStyle>
            <a:lvl1pPr lvl="0" algn="ctr">
              <a:lnSpc>
                <a:spcPct val="90000"/>
              </a:lnSpc>
              <a:spcBef>
                <a:spcPts val="0"/>
              </a:spcBef>
              <a:spcAft>
                <a:spcPts val="0"/>
              </a:spcAft>
              <a:buClr>
                <a:schemeClr val="lt1"/>
              </a:buClr>
              <a:buSzPts val="4800"/>
              <a:buFont typeface="Figtree"/>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12"/>
          <p:cNvSpPr txBox="1"/>
          <p:nvPr>
            <p:ph idx="1" type="subTitle"/>
          </p:nvPr>
        </p:nvSpPr>
        <p:spPr>
          <a:xfrm>
            <a:off x="2132013" y="5776913"/>
            <a:ext cx="7926387" cy="4619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000"/>
              <a:buNone/>
              <a:defRPr sz="20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1" name="Google Shape;191;p12"/>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12"/>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12"/>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light blue" type="secHead">
  <p:cSld name="SECTION_HEADER">
    <p:bg>
      <p:bgPr>
        <a:solidFill>
          <a:schemeClr val="accent4"/>
        </a:solidFill>
      </p:bgPr>
    </p:bg>
    <p:spTree>
      <p:nvGrpSpPr>
        <p:cNvPr id="194" name="Shape 194"/>
        <p:cNvGrpSpPr/>
        <p:nvPr/>
      </p:nvGrpSpPr>
      <p:grpSpPr>
        <a:xfrm>
          <a:off x="0" y="0"/>
          <a:ext cx="0" cy="0"/>
          <a:chOff x="0" y="0"/>
          <a:chExt cx="0" cy="0"/>
        </a:xfrm>
      </p:grpSpPr>
      <p:pic>
        <p:nvPicPr>
          <p:cNvPr id="195" name="Google Shape;195;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6" name="Google Shape;196;p14"/>
          <p:cNvSpPr txBox="1"/>
          <p:nvPr>
            <p:ph type="title"/>
          </p:nvPr>
        </p:nvSpPr>
        <p:spPr>
          <a:xfrm>
            <a:off x="600074" y="2218797"/>
            <a:ext cx="7218363" cy="2852737"/>
          </a:xfrm>
          <a:prstGeom prst="rect">
            <a:avLst/>
          </a:prstGeom>
          <a:noFill/>
          <a:ln>
            <a:noFill/>
          </a:ln>
        </p:spPr>
        <p:txBody>
          <a:bodyPr anchorCtr="0" anchor="b" bIns="45700" lIns="91425" spcFirstLastPara="1" rIns="91425" wrap="square" tIns="108000">
            <a:noAutofit/>
          </a:bodyPr>
          <a:lstStyle>
            <a:lvl1pPr lvl="0" algn="l">
              <a:lnSpc>
                <a:spcPct val="90000"/>
              </a:lnSpc>
              <a:spcBef>
                <a:spcPts val="0"/>
              </a:spcBef>
              <a:spcAft>
                <a:spcPts val="0"/>
              </a:spcAft>
              <a:buClr>
                <a:schemeClr val="dk2"/>
              </a:buClr>
              <a:buSzPts val="6000"/>
              <a:buFont typeface="Figtre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14"/>
          <p:cNvSpPr txBox="1"/>
          <p:nvPr>
            <p:ph idx="1" type="body"/>
          </p:nvPr>
        </p:nvSpPr>
        <p:spPr>
          <a:xfrm>
            <a:off x="600074" y="5226050"/>
            <a:ext cx="7218363" cy="863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400"/>
              <a:buNone/>
              <a:defRPr sz="2400">
                <a:solidFill>
                  <a:schemeClr val="accen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98" name="Google Shape;198;p14"/>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14"/>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14"/>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600075" y="1095632"/>
            <a:ext cx="10990263" cy="568412"/>
          </a:xfrm>
          <a:prstGeom prst="rect">
            <a:avLst/>
          </a:prstGeom>
          <a:noFill/>
          <a:ln>
            <a:noFill/>
          </a:ln>
        </p:spPr>
        <p:txBody>
          <a:bodyPr anchorCtr="0" anchor="t" bIns="45700" lIns="91425" spcFirstLastPara="1" rIns="91425" wrap="square" tIns="108000">
            <a:noAutofit/>
          </a:bodyPr>
          <a:lstStyle>
            <a:lvl1pPr lvl="0" marR="0" rtl="0" algn="l">
              <a:lnSpc>
                <a:spcPct val="90000"/>
              </a:lnSpc>
              <a:spcBef>
                <a:spcPts val="0"/>
              </a:spcBef>
              <a:spcAft>
                <a:spcPts val="0"/>
              </a:spcAft>
              <a:buClr>
                <a:schemeClr val="dk2"/>
              </a:buClr>
              <a:buSzPts val="3600"/>
              <a:buFont typeface="Figtree"/>
              <a:buNone/>
              <a:defRPr b="1" i="0" sz="3600" u="none" cap="none" strike="noStrike">
                <a:solidFill>
                  <a:schemeClr val="dk2"/>
                </a:solidFill>
                <a:latin typeface="Figtree"/>
                <a:ea typeface="Figtree"/>
                <a:cs typeface="Figtree"/>
                <a:sym typeface="Figtre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
          <p:cNvSpPr txBox="1"/>
          <p:nvPr>
            <p:ph idx="1" type="body"/>
          </p:nvPr>
        </p:nvSpPr>
        <p:spPr>
          <a:xfrm>
            <a:off x="600075" y="1872344"/>
            <a:ext cx="10990263" cy="445380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dk1"/>
                </a:solidFill>
                <a:latin typeface="Figtree"/>
                <a:ea typeface="Figtree"/>
                <a:cs typeface="Figtree"/>
                <a:sym typeface="Figtree"/>
              </a:defRPr>
            </a:lvl1pPr>
            <a:lvl2pPr indent="-342900" lvl="1" marL="914400" marR="0" rtl="0" algn="l">
              <a:lnSpc>
                <a:spcPct val="90000"/>
              </a:lnSpc>
              <a:spcBef>
                <a:spcPts val="500"/>
              </a:spcBef>
              <a:spcAft>
                <a:spcPts val="0"/>
              </a:spcAft>
              <a:buClr>
                <a:schemeClr val="accent1"/>
              </a:buClr>
              <a:buSzPts val="1800"/>
              <a:buFont typeface="Arial"/>
              <a:buChar char="•"/>
              <a:defRPr b="0" i="0" sz="1800" u="none" cap="none" strike="noStrike">
                <a:solidFill>
                  <a:schemeClr val="dk1"/>
                </a:solidFill>
                <a:latin typeface="Figtree"/>
                <a:ea typeface="Figtree"/>
                <a:cs typeface="Figtree"/>
                <a:sym typeface="Figtree"/>
              </a:defRPr>
            </a:lvl2pPr>
            <a:lvl3pPr indent="-330200" lvl="2" marL="1371600"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Figtree"/>
                <a:ea typeface="Figtree"/>
                <a:cs typeface="Figtree"/>
                <a:sym typeface="Figtree"/>
              </a:defRPr>
            </a:lvl3pPr>
            <a:lvl4pPr indent="-317500" lvl="3" marL="1828800"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Figtree"/>
                <a:ea typeface="Figtree"/>
                <a:cs typeface="Figtree"/>
                <a:sym typeface="Figtree"/>
              </a:defRPr>
            </a:lvl4pPr>
            <a:lvl5pPr indent="-304800" lvl="4" marL="2286000"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Figtree"/>
                <a:ea typeface="Figtree"/>
                <a:cs typeface="Figtree"/>
                <a:sym typeface="Figtre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Figtree"/>
                <a:ea typeface="Figtree"/>
                <a:cs typeface="Figtree"/>
                <a:sym typeface="Figtre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Figtree"/>
                <a:ea typeface="Figtree"/>
                <a:cs typeface="Figtree"/>
                <a:sym typeface="Figtre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Figtree"/>
                <a:ea typeface="Figtree"/>
                <a:cs typeface="Figtree"/>
                <a:sym typeface="Figtre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Figtree"/>
                <a:ea typeface="Figtree"/>
                <a:cs typeface="Figtree"/>
                <a:sym typeface="Figtree"/>
              </a:defRPr>
            </a:lvl9pPr>
          </a:lstStyle>
          <a:p/>
        </p:txBody>
      </p:sp>
      <p:sp>
        <p:nvSpPr>
          <p:cNvPr id="12" name="Google Shape;12;p6"/>
          <p:cNvSpPr txBox="1"/>
          <p:nvPr>
            <p:ph idx="10" type="dt"/>
          </p:nvPr>
        </p:nvSpPr>
        <p:spPr>
          <a:xfrm>
            <a:off x="600075" y="6473327"/>
            <a:ext cx="2743200" cy="94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00" u="none" cap="none" strike="noStrike">
                <a:solidFill>
                  <a:schemeClr val="accent2"/>
                </a:solidFill>
                <a:latin typeface="Figtree"/>
                <a:ea typeface="Figtree"/>
                <a:cs typeface="Figtree"/>
                <a:sym typeface="Figtre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9pPr>
          </a:lstStyle>
          <a:p/>
        </p:txBody>
      </p:sp>
      <p:sp>
        <p:nvSpPr>
          <p:cNvPr id="13" name="Google Shape;13;p6"/>
          <p:cNvSpPr txBox="1"/>
          <p:nvPr>
            <p:ph idx="11" type="ftr"/>
          </p:nvPr>
        </p:nvSpPr>
        <p:spPr>
          <a:xfrm>
            <a:off x="4037805" y="6470364"/>
            <a:ext cx="4114800" cy="97738"/>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700" u="none" cap="none" strike="noStrike">
                <a:solidFill>
                  <a:schemeClr val="accent2"/>
                </a:solidFill>
                <a:latin typeface="Figtree"/>
                <a:ea typeface="Figtree"/>
                <a:cs typeface="Figtree"/>
                <a:sym typeface="Figtre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Figtree"/>
                <a:ea typeface="Figtree"/>
                <a:cs typeface="Figtree"/>
                <a:sym typeface="Figtree"/>
              </a:defRPr>
            </a:lvl9pPr>
          </a:lstStyle>
          <a:p/>
        </p:txBody>
      </p:sp>
      <p:sp>
        <p:nvSpPr>
          <p:cNvPr id="14" name="Google Shape;14;p6"/>
          <p:cNvSpPr txBox="1"/>
          <p:nvPr>
            <p:ph idx="12" type="sldNum"/>
          </p:nvPr>
        </p:nvSpPr>
        <p:spPr>
          <a:xfrm>
            <a:off x="8848725" y="6473328"/>
            <a:ext cx="2743200" cy="94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6"/>
          <p:cNvPicPr preferRelativeResize="0"/>
          <p:nvPr/>
        </p:nvPicPr>
        <p:blipFill rotWithShape="1">
          <a:blip r:embed="rId1">
            <a:alphaModFix/>
          </a:blip>
          <a:srcRect b="0" l="0" r="0" t="0"/>
          <a:stretch/>
        </p:blipFill>
        <p:spPr>
          <a:xfrm>
            <a:off x="193566" y="164552"/>
            <a:ext cx="714243" cy="7992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F26B43"/>
          </p15:clr>
        </p15:guide>
        <p15:guide id="2" pos="7680">
          <p15:clr>
            <a:srgbClr val="F26B43"/>
          </p15:clr>
        </p15:guide>
        <p15:guide id="3" pos="378">
          <p15:clr>
            <a:srgbClr val="F26B43"/>
          </p15:clr>
        </p15:guide>
        <p15:guide id="4" pos="1343">
          <p15:clr>
            <a:srgbClr val="F26B43"/>
          </p15:clr>
        </p15:guide>
        <p15:guide id="5" pos="1570">
          <p15:clr>
            <a:srgbClr val="F26B43"/>
          </p15:clr>
        </p15:guide>
        <p15:guide id="6" pos="2535">
          <p15:clr>
            <a:srgbClr val="F26B43"/>
          </p15:clr>
        </p15:guide>
        <p15:guide id="7" pos="2761">
          <p15:clr>
            <a:srgbClr val="F26B43"/>
          </p15:clr>
        </p15:guide>
        <p15:guide id="8" pos="3726">
          <p15:clr>
            <a:srgbClr val="F26B43"/>
          </p15:clr>
        </p15:guide>
        <p15:guide id="9" pos="3953">
          <p15:clr>
            <a:srgbClr val="F26B43"/>
          </p15:clr>
        </p15:guide>
        <p15:guide id="10" pos="4918">
          <p15:clr>
            <a:srgbClr val="F26B43"/>
          </p15:clr>
        </p15:guide>
        <p15:guide id="11" pos="5144">
          <p15:clr>
            <a:srgbClr val="F26B43"/>
          </p15:clr>
        </p15:guide>
        <p15:guide id="12" pos="6109">
          <p15:clr>
            <a:srgbClr val="F26B43"/>
          </p15:clr>
        </p15:guide>
        <p15:guide id="13" pos="6336">
          <p15:clr>
            <a:srgbClr val="F26B43"/>
          </p15:clr>
        </p15:guide>
        <p15:guide id="14" pos="7301">
          <p15:clr>
            <a:srgbClr val="F26B43"/>
          </p15:clr>
        </p15:guide>
        <p15:guide id="15" orient="horz">
          <p15:clr>
            <a:srgbClr val="F26B43"/>
          </p15:clr>
        </p15:guide>
        <p15:guide id="16" orient="horz" pos="4320">
          <p15:clr>
            <a:srgbClr val="F26B43"/>
          </p15:clr>
        </p15:guide>
        <p15:guide id="17" orient="horz" pos="514">
          <p15:clr>
            <a:srgbClr val="F26B43"/>
          </p15:clr>
        </p15:guide>
        <p15:guide id="18" orient="horz" pos="861">
          <p15:clr>
            <a:srgbClr val="F26B43"/>
          </p15:clr>
        </p15:guide>
        <p15:guide id="19" orient="horz" pos="1209">
          <p15:clr>
            <a:srgbClr val="F26B43"/>
          </p15:clr>
        </p15:guide>
        <p15:guide id="20" orient="horz" pos="1570">
          <p15:clr>
            <a:srgbClr val="F26B43"/>
          </p15:clr>
        </p15:guide>
        <p15:guide id="21" orient="horz" pos="1903">
          <p15:clr>
            <a:srgbClr val="F26B43"/>
          </p15:clr>
        </p15:guide>
        <p15:guide id="22" orient="horz" pos="2250">
          <p15:clr>
            <a:srgbClr val="F26B43"/>
          </p15:clr>
        </p15:guide>
        <p15:guide id="23" orient="horz" pos="2597">
          <p15:clr>
            <a:srgbClr val="F26B43"/>
          </p15:clr>
        </p15:guide>
        <p15:guide id="24" orient="horz" pos="2945">
          <p15:clr>
            <a:srgbClr val="F26B43"/>
          </p15:clr>
        </p15:guide>
        <p15:guide id="25" orient="horz" pos="3292">
          <p15:clr>
            <a:srgbClr val="F26B43"/>
          </p15:clr>
        </p15:guide>
        <p15:guide id="26" orient="horz" pos="3639">
          <p15:clr>
            <a:srgbClr val="F26B43"/>
          </p15:clr>
        </p15:guide>
        <p15:guide id="27" orient="horz" pos="398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45.png"/><Relationship Id="rId5" Type="http://schemas.openxmlformats.org/officeDocument/2006/relationships/image" Target="../media/image55.png"/><Relationship Id="rId6" Type="http://schemas.openxmlformats.org/officeDocument/2006/relationships/image" Target="../media/image46.png"/><Relationship Id="rId7" Type="http://schemas.openxmlformats.org/officeDocument/2006/relationships/image" Target="../media/image41.png"/><Relationship Id="rId8" Type="http://schemas.openxmlformats.org/officeDocument/2006/relationships/image" Target="../media/image52.png"/><Relationship Id="rId10"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colab.research.google.com/drive/1gNGtTAPiUHf_znbfh6cm83_lvHlRo0kW?usp=sharing" TargetMode="External"/><Relationship Id="rId4" Type="http://schemas.openxmlformats.org/officeDocument/2006/relationships/hyperlink" Target="https://colab.research.google.com/drive/1lkRHfHjsktOaUbYyYhKbv5a5wRczuy4n?usp=sharing" TargetMode="External"/><Relationship Id="rId5" Type="http://schemas.openxmlformats.org/officeDocument/2006/relationships/hyperlink" Target="https://colab.research.google.com/drive/11907-rB6URlD34GAtQsgdXwdC6aIm-xk?usp=sharing" TargetMode="External"/><Relationship Id="rId6" Type="http://schemas.openxmlformats.org/officeDocument/2006/relationships/hyperlink" Target="https://colab.research.google.com/drive/1Zvxttvl1kAGIWvlZKY9wQIFzBDYjTTci?usp=drive_link" TargetMode="External"/><Relationship Id="rId7" Type="http://schemas.openxmlformats.org/officeDocument/2006/relationships/hyperlink" Target="https://colab.research.google.com/drive/1tHxip84zj9i43_hoDSFk9TkYHH202T-F?usp=drive_lin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8.png"/><Relationship Id="rId7"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
          <p:cNvSpPr txBox="1"/>
          <p:nvPr>
            <p:ph type="ctrTitle"/>
          </p:nvPr>
        </p:nvSpPr>
        <p:spPr>
          <a:xfrm>
            <a:off x="1696650" y="3309350"/>
            <a:ext cx="8798700" cy="1227300"/>
          </a:xfrm>
          <a:prstGeom prst="rect">
            <a:avLst/>
          </a:prstGeom>
          <a:noFill/>
          <a:ln>
            <a:noFill/>
          </a:ln>
        </p:spPr>
        <p:txBody>
          <a:bodyPr anchorCtr="0" anchor="ctr" bIns="45700" lIns="91425" spcFirstLastPara="1" rIns="91425" wrap="square" tIns="108000">
            <a:noAutofit/>
          </a:bodyPr>
          <a:lstStyle/>
          <a:p>
            <a:pPr indent="0" lvl="0" marL="0" rtl="0" algn="ctr">
              <a:lnSpc>
                <a:spcPct val="90000"/>
              </a:lnSpc>
              <a:spcBef>
                <a:spcPts val="0"/>
              </a:spcBef>
              <a:spcAft>
                <a:spcPts val="0"/>
              </a:spcAft>
              <a:buClr>
                <a:schemeClr val="lt1"/>
              </a:buClr>
              <a:buSzPts val="4800"/>
              <a:buFont typeface="Figtree"/>
              <a:buNone/>
            </a:pPr>
            <a:r>
              <a:rPr lang="en-US" sz="2900"/>
              <a:t>Music to Visual Cues: Exploring How AI Can Communicate A Song Visually</a:t>
            </a:r>
            <a:endParaRPr sz="2900"/>
          </a:p>
        </p:txBody>
      </p:sp>
      <p:sp>
        <p:nvSpPr>
          <p:cNvPr id="504" name="Google Shape;504;p4"/>
          <p:cNvSpPr txBox="1"/>
          <p:nvPr>
            <p:ph idx="1" type="subTitle"/>
          </p:nvPr>
        </p:nvSpPr>
        <p:spPr>
          <a:xfrm>
            <a:off x="2702725" y="5875000"/>
            <a:ext cx="6726900" cy="668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50"/>
              <a:buNone/>
            </a:pPr>
            <a:r>
              <a:rPr lang="en-US" sz="1650"/>
              <a:t>DM 2586 Generative AI for Media Technology and Interaction Design March  2025</a:t>
            </a:r>
            <a:endParaRPr sz="1650"/>
          </a:p>
        </p:txBody>
      </p:sp>
      <p:sp>
        <p:nvSpPr>
          <p:cNvPr id="505" name="Google Shape;505;p4"/>
          <p:cNvSpPr txBox="1"/>
          <p:nvPr/>
        </p:nvSpPr>
        <p:spPr>
          <a:xfrm>
            <a:off x="1952550" y="4505850"/>
            <a:ext cx="8286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n-US" sz="1700">
                <a:solidFill>
                  <a:schemeClr val="lt1"/>
                </a:solidFill>
              </a:rPr>
              <a:t>Technical Paper Presentation</a:t>
            </a:r>
            <a:endParaRPr b="1" i="0" sz="1700" u="none" cap="none" strike="noStrike">
              <a:solidFill>
                <a:schemeClr val="lt1"/>
              </a:solidFill>
              <a:latin typeface="Arial"/>
              <a:ea typeface="Arial"/>
              <a:cs typeface="Arial"/>
              <a:sym typeface="Arial"/>
            </a:endParaRPr>
          </a:p>
        </p:txBody>
      </p:sp>
      <p:sp>
        <p:nvSpPr>
          <p:cNvPr id="506" name="Google Shape;506;p4"/>
          <p:cNvSpPr txBox="1"/>
          <p:nvPr/>
        </p:nvSpPr>
        <p:spPr>
          <a:xfrm>
            <a:off x="2447675" y="5500600"/>
            <a:ext cx="7222800" cy="526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470"/>
              <a:buFont typeface="Arial"/>
              <a:buNone/>
            </a:pPr>
            <a:r>
              <a:rPr b="0" i="0" lang="en-US" sz="2470" u="none" cap="none" strike="noStrike">
                <a:solidFill>
                  <a:schemeClr val="accent2"/>
                </a:solidFill>
                <a:latin typeface="Figtree"/>
                <a:ea typeface="Figtree"/>
                <a:cs typeface="Figtree"/>
                <a:sym typeface="Figtree"/>
              </a:rPr>
              <a:t>Sabika Amalina, Yogie Permana, Natalia Sampere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3dc0a0c6e8_0_15"/>
          <p:cNvSpPr txBox="1"/>
          <p:nvPr>
            <p:ph type="title"/>
          </p:nvPr>
        </p:nvSpPr>
        <p:spPr>
          <a:xfrm>
            <a:off x="600074" y="2218797"/>
            <a:ext cx="7218300" cy="2852700"/>
          </a:xfrm>
          <a:prstGeom prst="rect">
            <a:avLst/>
          </a:prstGeom>
        </p:spPr>
        <p:txBody>
          <a:bodyPr anchorCtr="0" anchor="b" bIns="45700" lIns="91425" spcFirstLastPara="1" rIns="91425" wrap="square" tIns="108000">
            <a:noAutofit/>
          </a:bodyPr>
          <a:lstStyle/>
          <a:p>
            <a:pPr indent="0" lvl="0" marL="0" rtl="0" algn="l">
              <a:spcBef>
                <a:spcPts val="0"/>
              </a:spcBef>
              <a:spcAft>
                <a:spcPts val="0"/>
              </a:spcAft>
              <a:buNone/>
            </a:pPr>
            <a:r>
              <a:rPr lang="en-US"/>
              <a:t>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33ef292809e_0_12"/>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A. System Design</a:t>
            </a:r>
            <a:endParaRPr/>
          </a:p>
        </p:txBody>
      </p:sp>
      <p:pic>
        <p:nvPicPr>
          <p:cNvPr id="590" name="Google Shape;590;g33ef292809e_0_12" title="approach1.png"/>
          <p:cNvPicPr preferRelativeResize="0"/>
          <p:nvPr/>
        </p:nvPicPr>
        <p:blipFill>
          <a:blip r:embed="rId3">
            <a:alphaModFix/>
          </a:blip>
          <a:stretch>
            <a:fillRect/>
          </a:stretch>
        </p:blipFill>
        <p:spPr>
          <a:xfrm>
            <a:off x="7516408" y="993401"/>
            <a:ext cx="3730219" cy="5384424"/>
          </a:xfrm>
          <a:prstGeom prst="rect">
            <a:avLst/>
          </a:prstGeom>
          <a:noFill/>
          <a:ln>
            <a:noFill/>
          </a:ln>
        </p:spPr>
      </p:pic>
      <p:sp>
        <p:nvSpPr>
          <p:cNvPr id="591" name="Google Shape;591;g33ef292809e_0_12"/>
          <p:cNvSpPr txBox="1"/>
          <p:nvPr/>
        </p:nvSpPr>
        <p:spPr>
          <a:xfrm>
            <a:off x="1318450" y="2401850"/>
            <a:ext cx="5376000" cy="3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Two approaches</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355600" lvl="0" marL="457200" rtl="0" algn="l">
              <a:lnSpc>
                <a:spcPct val="115000"/>
              </a:lnSpc>
              <a:spcBef>
                <a:spcPts val="0"/>
              </a:spcBef>
              <a:spcAft>
                <a:spcPts val="0"/>
              </a:spcAft>
              <a:buClr>
                <a:schemeClr val="accent3"/>
              </a:buClr>
              <a:buSzPts val="2000"/>
              <a:buFont typeface="Figtree"/>
              <a:buChar char="●"/>
            </a:pPr>
            <a:r>
              <a:rPr b="1" lang="en-US" sz="2000">
                <a:solidFill>
                  <a:schemeClr val="accent3"/>
                </a:solidFill>
                <a:latin typeface="Figtree"/>
                <a:ea typeface="Figtree"/>
                <a:cs typeface="Figtree"/>
                <a:sym typeface="Figtree"/>
              </a:rPr>
              <a:t>Automatic: </a:t>
            </a:r>
            <a:r>
              <a:rPr lang="en-US" sz="2000">
                <a:solidFill>
                  <a:schemeClr val="dk1"/>
                </a:solidFill>
                <a:latin typeface="Figtree"/>
                <a:ea typeface="Figtree"/>
                <a:cs typeface="Figtree"/>
                <a:sym typeface="Figtree"/>
              </a:rPr>
              <a:t>generation of images relies entirely on the system’s pre-programmed flow, with the only user input being the selection of the song.</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accent3"/>
              </a:solidFill>
              <a:latin typeface="Figtree"/>
              <a:ea typeface="Figtree"/>
              <a:cs typeface="Figtree"/>
              <a:sym typeface="Figtre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33ef292809e_0_21"/>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A. System Design</a:t>
            </a:r>
            <a:endParaRPr/>
          </a:p>
        </p:txBody>
      </p:sp>
      <p:sp>
        <p:nvSpPr>
          <p:cNvPr id="598" name="Google Shape;598;g33ef292809e_0_21"/>
          <p:cNvSpPr txBox="1"/>
          <p:nvPr/>
        </p:nvSpPr>
        <p:spPr>
          <a:xfrm>
            <a:off x="1318450" y="2401850"/>
            <a:ext cx="5376000" cy="3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Two approaches</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355600" lvl="0" marL="457200" rtl="0" algn="l">
              <a:lnSpc>
                <a:spcPct val="115000"/>
              </a:lnSpc>
              <a:spcBef>
                <a:spcPts val="0"/>
              </a:spcBef>
              <a:spcAft>
                <a:spcPts val="0"/>
              </a:spcAft>
              <a:buClr>
                <a:schemeClr val="accent3"/>
              </a:buClr>
              <a:buSzPts val="2000"/>
              <a:buFont typeface="Figtree"/>
              <a:buChar char="●"/>
            </a:pPr>
            <a:r>
              <a:rPr b="1" lang="en-US" sz="2000">
                <a:solidFill>
                  <a:schemeClr val="accent3"/>
                </a:solidFill>
                <a:latin typeface="Figtree"/>
                <a:ea typeface="Figtree"/>
                <a:cs typeface="Figtree"/>
                <a:sym typeface="Figtree"/>
              </a:rPr>
              <a:t>Semi Automatic</a:t>
            </a:r>
            <a:r>
              <a:rPr b="1" lang="en-US" sz="2000">
                <a:solidFill>
                  <a:schemeClr val="accent3"/>
                </a:solidFill>
                <a:latin typeface="Figtree"/>
                <a:ea typeface="Figtree"/>
                <a:cs typeface="Figtree"/>
                <a:sym typeface="Figtree"/>
              </a:rPr>
              <a:t>: </a:t>
            </a:r>
            <a:r>
              <a:rPr lang="en-US" sz="2000">
                <a:solidFill>
                  <a:schemeClr val="dk1"/>
                </a:solidFill>
                <a:latin typeface="Figtree"/>
                <a:ea typeface="Figtree"/>
                <a:cs typeface="Figtree"/>
                <a:sym typeface="Figtree"/>
              </a:rPr>
              <a:t>the system does not generate images fully autonomously, but instead requires user input to refine its results</a:t>
            </a:r>
            <a:endParaRPr sz="2000">
              <a:solidFill>
                <a:schemeClr val="dk1"/>
              </a:solidFill>
              <a:latin typeface="Figtree"/>
              <a:ea typeface="Figtree"/>
              <a:cs typeface="Figtree"/>
              <a:sym typeface="Figtree"/>
            </a:endParaRPr>
          </a:p>
          <a:p>
            <a:pPr indent="0" lvl="0" marL="457200" rtl="0" algn="l">
              <a:lnSpc>
                <a:spcPct val="115000"/>
              </a:lnSpc>
              <a:spcBef>
                <a:spcPts val="0"/>
              </a:spcBef>
              <a:spcAft>
                <a:spcPts val="0"/>
              </a:spcAft>
              <a:buNone/>
            </a:pPr>
            <a:r>
              <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accent3"/>
              </a:solidFill>
              <a:latin typeface="Figtree"/>
              <a:ea typeface="Figtree"/>
              <a:cs typeface="Figtree"/>
              <a:sym typeface="Figtree"/>
            </a:endParaRPr>
          </a:p>
        </p:txBody>
      </p:sp>
      <p:pic>
        <p:nvPicPr>
          <p:cNvPr id="599" name="Google Shape;599;g33ef292809e_0_21" title="approach2.png"/>
          <p:cNvPicPr preferRelativeResize="0"/>
          <p:nvPr/>
        </p:nvPicPr>
        <p:blipFill>
          <a:blip r:embed="rId3">
            <a:alphaModFix/>
          </a:blip>
          <a:stretch>
            <a:fillRect/>
          </a:stretch>
        </p:blipFill>
        <p:spPr>
          <a:xfrm>
            <a:off x="7613100" y="518824"/>
            <a:ext cx="3519800" cy="592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3ef292809e_0_0"/>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B. Models &amp; Features selection</a:t>
            </a:r>
            <a:endParaRPr/>
          </a:p>
        </p:txBody>
      </p:sp>
      <p:sp>
        <p:nvSpPr>
          <p:cNvPr id="606" name="Google Shape;606;g33ef292809e_0_0"/>
          <p:cNvSpPr/>
          <p:nvPr/>
        </p:nvSpPr>
        <p:spPr>
          <a:xfrm>
            <a:off x="1052725" y="2974200"/>
            <a:ext cx="4793400" cy="3280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07" name="Google Shape;607;g33ef292809e_0_0"/>
          <p:cNvSpPr txBox="1"/>
          <p:nvPr/>
        </p:nvSpPr>
        <p:spPr>
          <a:xfrm>
            <a:off x="1052725" y="2309850"/>
            <a:ext cx="4793400" cy="5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accent3"/>
                </a:solidFill>
                <a:latin typeface="Figtree"/>
                <a:ea typeface="Figtree"/>
                <a:cs typeface="Figtree"/>
                <a:sym typeface="Figtree"/>
              </a:rPr>
              <a:t>Models</a:t>
            </a:r>
            <a:endParaRPr b="1" sz="2000">
              <a:solidFill>
                <a:schemeClr val="accent3"/>
              </a:solidFill>
              <a:latin typeface="Figtree"/>
              <a:ea typeface="Figtree"/>
              <a:cs typeface="Figtree"/>
              <a:sym typeface="Figtree"/>
            </a:endParaRPr>
          </a:p>
        </p:txBody>
      </p:sp>
      <p:sp>
        <p:nvSpPr>
          <p:cNvPr id="608" name="Google Shape;608;g33ef292809e_0_0"/>
          <p:cNvSpPr/>
          <p:nvPr/>
        </p:nvSpPr>
        <p:spPr>
          <a:xfrm>
            <a:off x="6356300" y="2974200"/>
            <a:ext cx="4793400" cy="3280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09" name="Google Shape;609;g33ef292809e_0_0"/>
          <p:cNvSpPr txBox="1"/>
          <p:nvPr/>
        </p:nvSpPr>
        <p:spPr>
          <a:xfrm>
            <a:off x="6356300" y="2309850"/>
            <a:ext cx="4793400" cy="5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accent3"/>
                </a:solidFill>
                <a:latin typeface="Figtree"/>
                <a:ea typeface="Figtree"/>
                <a:cs typeface="Figtree"/>
                <a:sym typeface="Figtree"/>
              </a:rPr>
              <a:t>Audio Features</a:t>
            </a:r>
            <a:endParaRPr b="1" sz="2000">
              <a:solidFill>
                <a:schemeClr val="accent3"/>
              </a:solidFill>
              <a:latin typeface="Figtree"/>
              <a:ea typeface="Figtree"/>
              <a:cs typeface="Figtree"/>
              <a:sym typeface="Figtree"/>
            </a:endParaRPr>
          </a:p>
        </p:txBody>
      </p:sp>
      <p:pic>
        <p:nvPicPr>
          <p:cNvPr id="610" name="Google Shape;610;g33ef292809e_0_0"/>
          <p:cNvPicPr preferRelativeResize="0"/>
          <p:nvPr/>
        </p:nvPicPr>
        <p:blipFill>
          <a:blip r:embed="rId3">
            <a:alphaModFix/>
          </a:blip>
          <a:stretch>
            <a:fillRect/>
          </a:stretch>
        </p:blipFill>
        <p:spPr>
          <a:xfrm>
            <a:off x="2458876" y="3663900"/>
            <a:ext cx="1981100" cy="727051"/>
          </a:xfrm>
          <a:prstGeom prst="rect">
            <a:avLst/>
          </a:prstGeom>
          <a:noFill/>
          <a:ln>
            <a:noFill/>
          </a:ln>
        </p:spPr>
      </p:pic>
      <p:pic>
        <p:nvPicPr>
          <p:cNvPr id="611" name="Google Shape;611;g33ef292809e_0_0"/>
          <p:cNvPicPr preferRelativeResize="0"/>
          <p:nvPr/>
        </p:nvPicPr>
        <p:blipFill rotWithShape="1">
          <a:blip r:embed="rId4">
            <a:alphaModFix/>
          </a:blip>
          <a:srcRect b="35178" l="7636" r="7982" t="33426"/>
          <a:stretch/>
        </p:blipFill>
        <p:spPr>
          <a:xfrm>
            <a:off x="1602213" y="4959450"/>
            <a:ext cx="3694421" cy="773200"/>
          </a:xfrm>
          <a:prstGeom prst="rect">
            <a:avLst/>
          </a:prstGeom>
          <a:noFill/>
          <a:ln>
            <a:noFill/>
          </a:ln>
        </p:spPr>
      </p:pic>
      <p:pic>
        <p:nvPicPr>
          <p:cNvPr id="612" name="Google Shape;612;g33ef292809e_0_0"/>
          <p:cNvPicPr preferRelativeResize="0"/>
          <p:nvPr/>
        </p:nvPicPr>
        <p:blipFill>
          <a:blip r:embed="rId5">
            <a:alphaModFix/>
          </a:blip>
          <a:stretch>
            <a:fillRect/>
          </a:stretch>
        </p:blipFill>
        <p:spPr>
          <a:xfrm>
            <a:off x="6818770" y="3390099"/>
            <a:ext cx="334430" cy="568501"/>
          </a:xfrm>
          <a:prstGeom prst="rect">
            <a:avLst/>
          </a:prstGeom>
          <a:noFill/>
          <a:ln>
            <a:noFill/>
          </a:ln>
        </p:spPr>
      </p:pic>
      <p:pic>
        <p:nvPicPr>
          <p:cNvPr id="613" name="Google Shape;613;g33ef292809e_0_0"/>
          <p:cNvPicPr preferRelativeResize="0"/>
          <p:nvPr/>
        </p:nvPicPr>
        <p:blipFill>
          <a:blip r:embed="rId5">
            <a:alphaModFix/>
          </a:blip>
          <a:stretch>
            <a:fillRect/>
          </a:stretch>
        </p:blipFill>
        <p:spPr>
          <a:xfrm>
            <a:off x="6818770" y="4390949"/>
            <a:ext cx="334430" cy="568501"/>
          </a:xfrm>
          <a:prstGeom prst="rect">
            <a:avLst/>
          </a:prstGeom>
          <a:noFill/>
          <a:ln>
            <a:noFill/>
          </a:ln>
        </p:spPr>
      </p:pic>
      <p:pic>
        <p:nvPicPr>
          <p:cNvPr id="614" name="Google Shape;614;g33ef292809e_0_0"/>
          <p:cNvPicPr preferRelativeResize="0"/>
          <p:nvPr/>
        </p:nvPicPr>
        <p:blipFill>
          <a:blip r:embed="rId5">
            <a:alphaModFix/>
          </a:blip>
          <a:stretch>
            <a:fillRect/>
          </a:stretch>
        </p:blipFill>
        <p:spPr>
          <a:xfrm>
            <a:off x="6818770" y="5340549"/>
            <a:ext cx="334430" cy="568501"/>
          </a:xfrm>
          <a:prstGeom prst="rect">
            <a:avLst/>
          </a:prstGeom>
          <a:noFill/>
          <a:ln>
            <a:noFill/>
          </a:ln>
        </p:spPr>
      </p:pic>
      <p:sp>
        <p:nvSpPr>
          <p:cNvPr id="615" name="Google Shape;615;g33ef292809e_0_0"/>
          <p:cNvSpPr txBox="1"/>
          <p:nvPr/>
        </p:nvSpPr>
        <p:spPr>
          <a:xfrm>
            <a:off x="7338375" y="3456275"/>
            <a:ext cx="447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Tempo</a:t>
            </a:r>
            <a:endParaRPr sz="2000">
              <a:solidFill>
                <a:schemeClr val="dk1"/>
              </a:solidFill>
              <a:latin typeface="Figtree"/>
              <a:ea typeface="Figtree"/>
              <a:cs typeface="Figtree"/>
              <a:sym typeface="Figtree"/>
            </a:endParaRPr>
          </a:p>
        </p:txBody>
      </p:sp>
      <p:sp>
        <p:nvSpPr>
          <p:cNvPr id="616" name="Google Shape;616;g33ef292809e_0_0"/>
          <p:cNvSpPr txBox="1"/>
          <p:nvPr/>
        </p:nvSpPr>
        <p:spPr>
          <a:xfrm>
            <a:off x="7388575" y="4428900"/>
            <a:ext cx="447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Sum of Zero-Crossings</a:t>
            </a:r>
            <a:endParaRPr sz="2000">
              <a:solidFill>
                <a:schemeClr val="dk1"/>
              </a:solidFill>
              <a:latin typeface="Figtree"/>
              <a:ea typeface="Figtree"/>
              <a:cs typeface="Figtree"/>
              <a:sym typeface="Figtree"/>
            </a:endParaRPr>
          </a:p>
        </p:txBody>
      </p:sp>
      <p:sp>
        <p:nvSpPr>
          <p:cNvPr id="617" name="Google Shape;617;g33ef292809e_0_0"/>
          <p:cNvSpPr txBox="1"/>
          <p:nvPr/>
        </p:nvSpPr>
        <p:spPr>
          <a:xfrm>
            <a:off x="7352350" y="5226050"/>
            <a:ext cx="447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dk1"/>
                </a:solidFill>
                <a:latin typeface="Figtree"/>
                <a:ea typeface="Figtree"/>
                <a:cs typeface="Figtree"/>
                <a:sym typeface="Figtree"/>
              </a:rPr>
              <a:t>Mel-Frequency Cepstral</a:t>
            </a:r>
            <a:endParaRPr sz="20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US" sz="2000">
                <a:solidFill>
                  <a:schemeClr val="dk1"/>
                </a:solidFill>
                <a:latin typeface="Figtree"/>
                <a:ea typeface="Figtree"/>
                <a:cs typeface="Figtree"/>
                <a:sym typeface="Figtree"/>
              </a:rPr>
              <a:t>Coefficient (MFCC)</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33ef292809e_0_44"/>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C. Implementation process</a:t>
            </a:r>
            <a:endParaRPr/>
          </a:p>
        </p:txBody>
      </p:sp>
      <p:sp>
        <p:nvSpPr>
          <p:cNvPr id="624" name="Google Shape;624;g33ef292809e_0_44"/>
          <p:cNvSpPr/>
          <p:nvPr/>
        </p:nvSpPr>
        <p:spPr>
          <a:xfrm>
            <a:off x="4958125" y="2442700"/>
            <a:ext cx="5590800" cy="35772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25" name="Google Shape;625;g33ef292809e_0_44"/>
          <p:cNvSpPr txBox="1"/>
          <p:nvPr/>
        </p:nvSpPr>
        <p:spPr>
          <a:xfrm>
            <a:off x="4958125" y="3423775"/>
            <a:ext cx="55908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Figtree"/>
                <a:ea typeface="Figtree"/>
                <a:cs typeface="Figtree"/>
                <a:sym typeface="Figtree"/>
              </a:rPr>
              <a:t>Python3</a:t>
            </a:r>
            <a:endParaRPr sz="2000">
              <a:solidFill>
                <a:schemeClr val="dk1"/>
              </a:solidFill>
              <a:latin typeface="Figtree"/>
              <a:ea typeface="Figtree"/>
              <a:cs typeface="Figtree"/>
              <a:sym typeface="Figtree"/>
            </a:endParaRPr>
          </a:p>
          <a:p>
            <a:pPr indent="0" lvl="0" marL="0" rtl="0" algn="ctr">
              <a:spcBef>
                <a:spcPts val="0"/>
              </a:spcBef>
              <a:spcAft>
                <a:spcPts val="0"/>
              </a:spcAft>
              <a:buNone/>
            </a:pPr>
            <a:r>
              <a:t/>
            </a:r>
            <a:endParaRPr sz="2000">
              <a:solidFill>
                <a:schemeClr val="dk1"/>
              </a:solidFill>
              <a:latin typeface="Figtree"/>
              <a:ea typeface="Figtree"/>
              <a:cs typeface="Figtree"/>
              <a:sym typeface="Figtree"/>
            </a:endParaRPr>
          </a:p>
        </p:txBody>
      </p:sp>
      <p:pic>
        <p:nvPicPr>
          <p:cNvPr id="626" name="Google Shape;626;g33ef292809e_0_44"/>
          <p:cNvPicPr preferRelativeResize="0"/>
          <p:nvPr/>
        </p:nvPicPr>
        <p:blipFill rotWithShape="1">
          <a:blip r:embed="rId3">
            <a:alphaModFix/>
          </a:blip>
          <a:srcRect b="22423" l="0" r="0" t="22428"/>
          <a:stretch/>
        </p:blipFill>
        <p:spPr>
          <a:xfrm>
            <a:off x="6501548" y="2502575"/>
            <a:ext cx="2505600" cy="921200"/>
          </a:xfrm>
          <a:prstGeom prst="rect">
            <a:avLst/>
          </a:prstGeom>
          <a:noFill/>
          <a:ln>
            <a:noFill/>
          </a:ln>
        </p:spPr>
      </p:pic>
      <p:sp>
        <p:nvSpPr>
          <p:cNvPr id="627" name="Google Shape;627;g33ef292809e_0_44"/>
          <p:cNvSpPr/>
          <p:nvPr/>
        </p:nvSpPr>
        <p:spPr>
          <a:xfrm>
            <a:off x="5256000" y="4343725"/>
            <a:ext cx="5008200" cy="848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latin typeface="Figtree"/>
                <a:ea typeface="Figtree"/>
                <a:cs typeface="Figtree"/>
                <a:sym typeface="Figtree"/>
              </a:rPr>
              <a:t>Librosa</a:t>
            </a:r>
            <a:endParaRPr sz="2300">
              <a:latin typeface="Figtree"/>
              <a:ea typeface="Figtree"/>
              <a:cs typeface="Figtree"/>
              <a:sym typeface="Figtree"/>
            </a:endParaRPr>
          </a:p>
          <a:p>
            <a:pPr indent="0" lvl="0" marL="0" rtl="0" algn="ctr">
              <a:spcBef>
                <a:spcPts val="0"/>
              </a:spcBef>
              <a:spcAft>
                <a:spcPts val="0"/>
              </a:spcAft>
              <a:buNone/>
            </a:pPr>
            <a:r>
              <a:rPr lang="en-US" sz="1600">
                <a:latin typeface="Figtree"/>
                <a:ea typeface="Figtree"/>
                <a:cs typeface="Figtree"/>
                <a:sym typeface="Figtree"/>
              </a:rPr>
              <a:t>Audio </a:t>
            </a:r>
            <a:r>
              <a:rPr lang="en-US" sz="1600">
                <a:latin typeface="Figtree"/>
                <a:ea typeface="Figtree"/>
                <a:cs typeface="Figtree"/>
                <a:sym typeface="Figtree"/>
              </a:rPr>
              <a:t>Features</a:t>
            </a:r>
            <a:endParaRPr sz="1600">
              <a:latin typeface="Figtree"/>
              <a:ea typeface="Figtree"/>
              <a:cs typeface="Figtree"/>
              <a:sym typeface="Figtree"/>
            </a:endParaRPr>
          </a:p>
        </p:txBody>
      </p:sp>
      <p:sp>
        <p:nvSpPr>
          <p:cNvPr id="628" name="Google Shape;628;g33ef292809e_0_44"/>
          <p:cNvSpPr/>
          <p:nvPr/>
        </p:nvSpPr>
        <p:spPr>
          <a:xfrm>
            <a:off x="1862825" y="2502575"/>
            <a:ext cx="2125800" cy="1216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latin typeface="Figtree"/>
                <a:ea typeface="Figtree"/>
                <a:cs typeface="Figtree"/>
                <a:sym typeface="Figtree"/>
              </a:rPr>
              <a:t>DEAM dataset</a:t>
            </a:r>
            <a:endParaRPr sz="2300">
              <a:latin typeface="Figtree"/>
              <a:ea typeface="Figtree"/>
              <a:cs typeface="Figtree"/>
              <a:sym typeface="Figtree"/>
            </a:endParaRPr>
          </a:p>
        </p:txBody>
      </p:sp>
      <p:sp>
        <p:nvSpPr>
          <p:cNvPr id="629" name="Google Shape;629;g33ef292809e_0_44"/>
          <p:cNvSpPr txBox="1"/>
          <p:nvPr/>
        </p:nvSpPr>
        <p:spPr>
          <a:xfrm>
            <a:off x="1643075" y="4275475"/>
            <a:ext cx="2565300" cy="9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Figtree"/>
                <a:ea typeface="Figtree"/>
                <a:cs typeface="Figtree"/>
                <a:sym typeface="Figtree"/>
              </a:rPr>
              <a:t>Songs </a:t>
            </a:r>
            <a:endParaRPr sz="2000">
              <a:solidFill>
                <a:schemeClr val="dk1"/>
              </a:solidFill>
              <a:latin typeface="Figtree"/>
              <a:ea typeface="Figtree"/>
              <a:cs typeface="Figtree"/>
              <a:sym typeface="Figtree"/>
            </a:endParaRPr>
          </a:p>
          <a:p>
            <a:pPr indent="0" lvl="0" marL="0" rtl="0" algn="ctr">
              <a:spcBef>
                <a:spcPts val="0"/>
              </a:spcBef>
              <a:spcAft>
                <a:spcPts val="0"/>
              </a:spcAft>
              <a:buNone/>
            </a:pPr>
            <a:r>
              <a:rPr lang="en-US" sz="2000">
                <a:solidFill>
                  <a:schemeClr val="dk1"/>
                </a:solidFill>
                <a:latin typeface="Figtree"/>
                <a:ea typeface="Figtree"/>
                <a:cs typeface="Figtree"/>
                <a:sym typeface="Figtree"/>
              </a:rPr>
              <a:t>(snippets &lt; 20 s)</a:t>
            </a:r>
            <a:endParaRPr sz="2000">
              <a:solidFill>
                <a:schemeClr val="dk1"/>
              </a:solidFill>
              <a:latin typeface="Figtree"/>
              <a:ea typeface="Figtree"/>
              <a:cs typeface="Figtree"/>
              <a:sym typeface="Figtree"/>
            </a:endParaRPr>
          </a:p>
        </p:txBody>
      </p:sp>
      <p:cxnSp>
        <p:nvCxnSpPr>
          <p:cNvPr id="630" name="Google Shape;630;g33ef292809e_0_44"/>
          <p:cNvCxnSpPr>
            <a:stCxn id="628" idx="2"/>
            <a:endCxn id="629" idx="0"/>
          </p:cNvCxnSpPr>
          <p:nvPr/>
        </p:nvCxnSpPr>
        <p:spPr>
          <a:xfrm>
            <a:off x="2925725" y="3718775"/>
            <a:ext cx="0" cy="556800"/>
          </a:xfrm>
          <a:prstGeom prst="straightConnector1">
            <a:avLst/>
          </a:prstGeom>
          <a:noFill/>
          <a:ln cap="flat" cmpd="sng" w="9525">
            <a:solidFill>
              <a:schemeClr val="dk2"/>
            </a:solidFill>
            <a:prstDash val="solid"/>
            <a:round/>
            <a:headEnd len="med" w="med" type="none"/>
            <a:tailEnd len="med" w="med" type="triangle"/>
          </a:ln>
        </p:spPr>
      </p:cxnSp>
      <p:cxnSp>
        <p:nvCxnSpPr>
          <p:cNvPr id="631" name="Google Shape;631;g33ef292809e_0_44"/>
          <p:cNvCxnSpPr>
            <a:stCxn id="629" idx="3"/>
            <a:endCxn id="627" idx="1"/>
          </p:cNvCxnSpPr>
          <p:nvPr/>
        </p:nvCxnSpPr>
        <p:spPr>
          <a:xfrm>
            <a:off x="4208375" y="4767925"/>
            <a:ext cx="1047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33dc0a0c6e8_0_21"/>
          <p:cNvSpPr txBox="1"/>
          <p:nvPr>
            <p:ph type="title"/>
          </p:nvPr>
        </p:nvSpPr>
        <p:spPr>
          <a:xfrm>
            <a:off x="600074" y="2218797"/>
            <a:ext cx="7218300" cy="2852700"/>
          </a:xfrm>
          <a:prstGeom prst="rect">
            <a:avLst/>
          </a:prstGeom>
        </p:spPr>
        <p:txBody>
          <a:bodyPr anchorCtr="0" anchor="b" bIns="45700" lIns="91425" spcFirstLastPara="1" rIns="91425" wrap="square" tIns="108000">
            <a:noAutofit/>
          </a:bodyPr>
          <a:lstStyle/>
          <a:p>
            <a:pPr indent="0" lvl="0" marL="0" rtl="0" algn="l">
              <a:spcBef>
                <a:spcPts val="0"/>
              </a:spcBef>
              <a:spcAft>
                <a:spcPts val="0"/>
              </a:spcAft>
              <a:buNone/>
            </a:pPr>
            <a:r>
              <a:rPr lang="en-US"/>
              <a:t>User Testing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33dc0a0c6e8_0_51"/>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User Test Objectives</a:t>
            </a:r>
            <a:endParaRPr/>
          </a:p>
        </p:txBody>
      </p:sp>
      <p:sp>
        <p:nvSpPr>
          <p:cNvPr id="644" name="Google Shape;644;g33dc0a0c6e8_0_51"/>
          <p:cNvSpPr txBox="1"/>
          <p:nvPr>
            <p:ph idx="1" type="body"/>
          </p:nvPr>
        </p:nvSpPr>
        <p:spPr>
          <a:xfrm>
            <a:off x="600075" y="1872344"/>
            <a:ext cx="10990200" cy="4453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800">
                <a:latin typeface="Arial"/>
                <a:ea typeface="Arial"/>
                <a:cs typeface="Arial"/>
                <a:sym typeface="Arial"/>
              </a:rPr>
              <a:t>This test evaluates how well </a:t>
            </a:r>
            <a:r>
              <a:rPr b="1" lang="en-US" sz="1800">
                <a:latin typeface="Arial"/>
                <a:ea typeface="Arial"/>
                <a:cs typeface="Arial"/>
                <a:sym typeface="Arial"/>
              </a:rPr>
              <a:t>AI-generated visuals</a:t>
            </a:r>
            <a:r>
              <a:rPr lang="en-US" sz="1800">
                <a:latin typeface="Arial"/>
                <a:ea typeface="Arial"/>
                <a:cs typeface="Arial"/>
                <a:sym typeface="Arial"/>
              </a:rPr>
              <a:t> represent the essence of a song. We have chosen </a:t>
            </a:r>
            <a:r>
              <a:rPr b="1" lang="en-US" sz="1800">
                <a:latin typeface="Arial"/>
                <a:ea typeface="Arial"/>
                <a:cs typeface="Arial"/>
                <a:sym typeface="Arial"/>
              </a:rPr>
              <a:t>four distinct visual styles</a:t>
            </a:r>
            <a:r>
              <a:rPr lang="en-US" sz="1800">
                <a:latin typeface="Arial"/>
                <a:ea typeface="Arial"/>
                <a:cs typeface="Arial"/>
                <a:sym typeface="Arial"/>
              </a:rPr>
              <a:t> to assess their effectiveness:</a:t>
            </a:r>
            <a:endParaRPr sz="1800">
              <a:latin typeface="Arial"/>
              <a:ea typeface="Arial"/>
              <a:cs typeface="Arial"/>
              <a:sym typeface="Arial"/>
            </a:endParaRPr>
          </a:p>
          <a:p>
            <a:pPr indent="-342900" lvl="0" marL="457200" rtl="0" algn="l">
              <a:lnSpc>
                <a:spcPct val="115000"/>
              </a:lnSpc>
              <a:spcBef>
                <a:spcPts val="1200"/>
              </a:spcBef>
              <a:spcAft>
                <a:spcPts val="0"/>
              </a:spcAft>
              <a:buClr>
                <a:schemeClr val="dk1"/>
              </a:buClr>
              <a:buSzPts val="1800"/>
              <a:buAutoNum type="arabicPeriod"/>
            </a:pPr>
            <a:r>
              <a:rPr b="1" lang="en-US" sz="1800">
                <a:latin typeface="Arial"/>
                <a:ea typeface="Arial"/>
                <a:cs typeface="Arial"/>
                <a:sym typeface="Arial"/>
              </a:rPr>
              <a:t>Abstract Style</a:t>
            </a:r>
            <a:r>
              <a:rPr lang="en-US" sz="1800">
                <a:latin typeface="Arial"/>
                <a:ea typeface="Arial"/>
                <a:cs typeface="Arial"/>
                <a:sym typeface="Arial"/>
              </a:rPr>
              <a:t> – Uses shapes, colors, and motion to convey emotions.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AutoNum type="arabicPeriod"/>
            </a:pPr>
            <a:r>
              <a:rPr b="1" lang="en-US" sz="1800">
                <a:latin typeface="Arial"/>
                <a:ea typeface="Arial"/>
                <a:cs typeface="Arial"/>
                <a:sym typeface="Arial"/>
              </a:rPr>
              <a:t>Imaginary Place Style</a:t>
            </a:r>
            <a:r>
              <a:rPr lang="en-US" sz="1800">
                <a:latin typeface="Arial"/>
                <a:ea typeface="Arial"/>
                <a:cs typeface="Arial"/>
                <a:sym typeface="Arial"/>
              </a:rPr>
              <a:t> – Represents music through dreamlike or surreal landscapes.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AutoNum type="arabicPeriod"/>
            </a:pPr>
            <a:r>
              <a:rPr b="1" lang="en-US" sz="1800">
                <a:latin typeface="Arial"/>
                <a:ea typeface="Arial"/>
                <a:cs typeface="Arial"/>
                <a:sym typeface="Arial"/>
              </a:rPr>
              <a:t>Diffuse Clouds Style</a:t>
            </a:r>
            <a:r>
              <a:rPr lang="en-US" sz="1800">
                <a:latin typeface="Arial"/>
                <a:ea typeface="Arial"/>
                <a:cs typeface="Arial"/>
                <a:sym typeface="Arial"/>
              </a:rPr>
              <a:t> – Captures music in soft, atmospheric forms.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AutoNum type="arabicPeriod"/>
            </a:pPr>
            <a:r>
              <a:rPr b="1" lang="en-US" sz="1800">
                <a:latin typeface="Arial"/>
                <a:ea typeface="Arial"/>
                <a:cs typeface="Arial"/>
                <a:sym typeface="Arial"/>
              </a:rPr>
              <a:t>Album Cover Style</a:t>
            </a:r>
            <a:r>
              <a:rPr lang="en-US" sz="1800">
                <a:latin typeface="Arial"/>
                <a:ea typeface="Arial"/>
                <a:cs typeface="Arial"/>
                <a:sym typeface="Arial"/>
              </a:rPr>
              <a:t> – Mimics bold, genre-based album artwork.</a:t>
            </a:r>
            <a:endParaRPr sz="18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800">
                <a:latin typeface="Arial"/>
                <a:ea typeface="Arial"/>
                <a:cs typeface="Arial"/>
                <a:sym typeface="Arial"/>
              </a:rPr>
              <a:t>We aim to:</a:t>
            </a:r>
            <a:endParaRPr sz="1800">
              <a:latin typeface="Arial"/>
              <a:ea typeface="Arial"/>
              <a:cs typeface="Arial"/>
              <a:sym typeface="Arial"/>
            </a:endParaRPr>
          </a:p>
          <a:p>
            <a:pPr indent="-342900" lvl="0" marL="457200" rtl="0" algn="l">
              <a:lnSpc>
                <a:spcPct val="115000"/>
              </a:lnSpc>
              <a:spcBef>
                <a:spcPts val="1200"/>
              </a:spcBef>
              <a:spcAft>
                <a:spcPts val="0"/>
              </a:spcAft>
              <a:buClr>
                <a:schemeClr val="dk1"/>
              </a:buClr>
              <a:buSzPts val="1800"/>
              <a:buChar char="●"/>
            </a:pPr>
            <a:r>
              <a:rPr b="1" lang="en-US" sz="1800">
                <a:latin typeface="Arial"/>
                <a:ea typeface="Arial"/>
                <a:cs typeface="Arial"/>
                <a:sym typeface="Arial"/>
              </a:rPr>
              <a:t>Identify which style best represents each song.</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b="1" lang="en-US" sz="1800">
                <a:latin typeface="Arial"/>
                <a:ea typeface="Arial"/>
                <a:cs typeface="Arial"/>
                <a:sym typeface="Arial"/>
              </a:rPr>
              <a:t>Understand how different users interpret music visually.</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b="1" lang="en-US" sz="1800">
                <a:latin typeface="Arial"/>
                <a:ea typeface="Arial"/>
                <a:cs typeface="Arial"/>
                <a:sym typeface="Arial"/>
              </a:rPr>
              <a:t>Explore whether users prefer alternative styles.</a:t>
            </a: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e3edaa84ae_0_67"/>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lnSpc>
                <a:spcPct val="115000"/>
              </a:lnSpc>
              <a:spcBef>
                <a:spcPts val="1800"/>
              </a:spcBef>
              <a:spcAft>
                <a:spcPts val="400"/>
              </a:spcAft>
              <a:buClr>
                <a:schemeClr val="dk1"/>
              </a:buClr>
              <a:buSzPts val="1100"/>
              <a:buFont typeface="Arial"/>
              <a:buNone/>
            </a:pPr>
            <a:r>
              <a:rPr lang="en-US">
                <a:solidFill>
                  <a:schemeClr val="dk1"/>
                </a:solidFill>
              </a:rPr>
              <a:t>Target Audience &amp; Testers</a:t>
            </a:r>
            <a:endParaRPr/>
          </a:p>
        </p:txBody>
      </p:sp>
      <p:sp>
        <p:nvSpPr>
          <p:cNvPr id="651" name="Google Shape;651;g2e3edaa84ae_0_67"/>
          <p:cNvSpPr txBox="1"/>
          <p:nvPr>
            <p:ph idx="1" type="body"/>
          </p:nvPr>
        </p:nvSpPr>
        <p:spPr>
          <a:xfrm>
            <a:off x="600075" y="1872344"/>
            <a:ext cx="10990200" cy="44538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Char char="●"/>
            </a:pPr>
            <a:r>
              <a:rPr lang="en-US">
                <a:latin typeface="Arial"/>
                <a:ea typeface="Arial"/>
                <a:cs typeface="Arial"/>
                <a:sym typeface="Arial"/>
              </a:rPr>
              <a:t>The study included </a:t>
            </a:r>
            <a:r>
              <a:rPr b="1" lang="en-US">
                <a:latin typeface="Arial"/>
                <a:ea typeface="Arial"/>
                <a:cs typeface="Arial"/>
                <a:sym typeface="Arial"/>
              </a:rPr>
              <a:t>23 testers</a:t>
            </a:r>
            <a:endParaRPr>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Char char="●"/>
            </a:pPr>
            <a:r>
              <a:rPr lang="en-US">
                <a:latin typeface="Arial"/>
                <a:ea typeface="Arial"/>
                <a:cs typeface="Arial"/>
                <a:sym typeface="Arial"/>
              </a:rPr>
              <a:t>We recruited </a:t>
            </a:r>
            <a:r>
              <a:rPr b="1" lang="en-US">
                <a:latin typeface="Arial"/>
                <a:ea typeface="Arial"/>
                <a:cs typeface="Arial"/>
                <a:sym typeface="Arial"/>
              </a:rPr>
              <a:t>casual music listeners, avid listeners, musicians, and visual artists</a:t>
            </a:r>
            <a:r>
              <a:rPr lang="en-US">
                <a:latin typeface="Arial"/>
                <a:ea typeface="Arial"/>
                <a:cs typeface="Arial"/>
                <a:sym typeface="Arial"/>
              </a:rPr>
              <a:t>.</a:t>
            </a:r>
            <a:endParaRPr>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Char char="●"/>
            </a:pPr>
            <a:r>
              <a:rPr lang="en-US">
                <a:latin typeface="Arial"/>
                <a:ea typeface="Arial"/>
                <a:cs typeface="Arial"/>
                <a:sym typeface="Arial"/>
              </a:rPr>
              <a:t>A </a:t>
            </a:r>
            <a:r>
              <a:rPr b="1" lang="en-US">
                <a:latin typeface="Arial"/>
                <a:ea typeface="Arial"/>
                <a:cs typeface="Arial"/>
                <a:sym typeface="Arial"/>
              </a:rPr>
              <a:t>background question in the test</a:t>
            </a:r>
            <a:r>
              <a:rPr lang="en-US">
                <a:latin typeface="Arial"/>
                <a:ea typeface="Arial"/>
                <a:cs typeface="Arial"/>
                <a:sym typeface="Arial"/>
              </a:rPr>
              <a:t> will help segment responses based on:</a:t>
            </a:r>
            <a:endParaRPr>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Char char="○"/>
            </a:pPr>
            <a:r>
              <a:rPr b="1" lang="en-US" sz="2000">
                <a:latin typeface="Arial"/>
                <a:ea typeface="Arial"/>
                <a:cs typeface="Arial"/>
                <a:sym typeface="Arial"/>
              </a:rPr>
              <a:t>Music engagement level</a:t>
            </a:r>
            <a:r>
              <a:rPr lang="en-US" sz="2000">
                <a:latin typeface="Arial"/>
                <a:ea typeface="Arial"/>
                <a:cs typeface="Arial"/>
                <a:sym typeface="Arial"/>
              </a:rPr>
              <a:t> (casual listener, avid listener, musician).</a:t>
            </a:r>
            <a:endParaRPr sz="2000">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Char char="○"/>
            </a:pPr>
            <a:r>
              <a:rPr b="1" lang="en-US" sz="2000">
                <a:latin typeface="Arial"/>
                <a:ea typeface="Arial"/>
                <a:cs typeface="Arial"/>
                <a:sym typeface="Arial"/>
              </a:rPr>
              <a:t>Visual arts/design background</a:t>
            </a:r>
            <a:r>
              <a:rPr lang="en-US" sz="2000">
                <a:latin typeface="Arial"/>
                <a:ea typeface="Arial"/>
                <a:cs typeface="Arial"/>
                <a:sym typeface="Arial"/>
              </a:rPr>
              <a:t> (professional, hobbyist, or no background).</a:t>
            </a:r>
            <a:endParaRPr sz="2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e3edaa84ae_0_73"/>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lnSpc>
                <a:spcPct val="115000"/>
              </a:lnSpc>
              <a:spcBef>
                <a:spcPts val="1800"/>
              </a:spcBef>
              <a:spcAft>
                <a:spcPts val="400"/>
              </a:spcAft>
              <a:buNone/>
            </a:pPr>
            <a:r>
              <a:rPr lang="en-US" sz="3500">
                <a:solidFill>
                  <a:schemeClr val="dk1"/>
                </a:solidFill>
              </a:rPr>
              <a:t>Test Execution (Google Forms-based, Unmoderated)</a:t>
            </a:r>
            <a:endParaRPr sz="3500"/>
          </a:p>
        </p:txBody>
      </p:sp>
      <p:sp>
        <p:nvSpPr>
          <p:cNvPr id="658" name="Google Shape;658;g2e3edaa84ae_0_73"/>
          <p:cNvSpPr txBox="1"/>
          <p:nvPr>
            <p:ph idx="1" type="body"/>
          </p:nvPr>
        </p:nvSpPr>
        <p:spPr>
          <a:xfrm>
            <a:off x="600075" y="1872344"/>
            <a:ext cx="10990200" cy="445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latin typeface="Arial"/>
                <a:ea typeface="Arial"/>
                <a:cs typeface="Arial"/>
                <a:sym typeface="Arial"/>
              </a:rPr>
              <a:t>Each participant needs to:</a:t>
            </a:r>
            <a:endParaRPr sz="2200">
              <a:latin typeface="Arial"/>
              <a:ea typeface="Arial"/>
              <a:cs typeface="Arial"/>
              <a:sym typeface="Arial"/>
            </a:endParaRPr>
          </a:p>
          <a:p>
            <a:pPr indent="-368300" lvl="0" marL="457200" rtl="0" algn="l">
              <a:lnSpc>
                <a:spcPct val="115000"/>
              </a:lnSpc>
              <a:spcBef>
                <a:spcPts val="1200"/>
              </a:spcBef>
              <a:spcAft>
                <a:spcPts val="0"/>
              </a:spcAft>
              <a:buClr>
                <a:schemeClr val="dk1"/>
              </a:buClr>
              <a:buSzPts val="2200"/>
              <a:buAutoNum type="arabicPeriod"/>
            </a:pPr>
            <a:r>
              <a:rPr b="1" lang="en-US" sz="2200">
                <a:latin typeface="Arial"/>
                <a:ea typeface="Arial"/>
                <a:cs typeface="Arial"/>
                <a:sym typeface="Arial"/>
              </a:rPr>
              <a:t>Listen to a song</a:t>
            </a:r>
            <a:r>
              <a:rPr lang="en-US" sz="2200">
                <a:latin typeface="Arial"/>
                <a:ea typeface="Arial"/>
                <a:cs typeface="Arial"/>
                <a:sym typeface="Arial"/>
              </a:rPr>
              <a:t> via a provided </a:t>
            </a:r>
            <a:r>
              <a:rPr b="1" lang="en-US" sz="2200">
                <a:latin typeface="Arial"/>
                <a:ea typeface="Arial"/>
                <a:cs typeface="Arial"/>
                <a:sym typeface="Arial"/>
              </a:rPr>
              <a:t>Google Drive link</a:t>
            </a:r>
            <a:r>
              <a:rPr lang="en-US" sz="2200">
                <a:latin typeface="Arial"/>
                <a:ea typeface="Arial"/>
                <a:cs typeface="Arial"/>
                <a:sym typeface="Arial"/>
              </a:rPr>
              <a:t>.</a:t>
            </a:r>
            <a:endParaRPr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AutoNum type="arabicPeriod"/>
            </a:pPr>
            <a:r>
              <a:rPr b="1" lang="en-US" sz="2200">
                <a:latin typeface="Arial"/>
                <a:ea typeface="Arial"/>
                <a:cs typeface="Arial"/>
                <a:sym typeface="Arial"/>
              </a:rPr>
              <a:t>View four AI-generated images</a:t>
            </a:r>
            <a:r>
              <a:rPr lang="en-US" sz="2200">
                <a:latin typeface="Arial"/>
                <a:ea typeface="Arial"/>
                <a:cs typeface="Arial"/>
                <a:sym typeface="Arial"/>
              </a:rPr>
              <a:t> representing different styles.</a:t>
            </a:r>
            <a:endParaRPr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AutoNum type="arabicPeriod"/>
            </a:pPr>
            <a:r>
              <a:rPr b="1" lang="en-US" sz="2200">
                <a:latin typeface="Arial"/>
                <a:ea typeface="Arial"/>
                <a:cs typeface="Arial"/>
                <a:sym typeface="Arial"/>
              </a:rPr>
              <a:t>Select the image that best represents the song.</a:t>
            </a:r>
            <a:endParaRPr b="1"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AutoNum type="arabicPeriod"/>
            </a:pPr>
            <a:r>
              <a:rPr i="1" lang="en-US" sz="2200">
                <a:latin typeface="Arial"/>
                <a:ea typeface="Arial"/>
                <a:cs typeface="Arial"/>
                <a:sym typeface="Arial"/>
              </a:rPr>
              <a:t>(Optional)</a:t>
            </a:r>
            <a:r>
              <a:rPr lang="en-US" sz="2200">
                <a:latin typeface="Arial"/>
                <a:ea typeface="Arial"/>
                <a:cs typeface="Arial"/>
                <a:sym typeface="Arial"/>
              </a:rPr>
              <a:t> Provide a brief reason for their choice.</a:t>
            </a:r>
            <a:endParaRPr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AutoNum type="arabicPeriod"/>
            </a:pPr>
            <a:r>
              <a:rPr b="1" lang="en-US" sz="2200">
                <a:latin typeface="Arial"/>
                <a:ea typeface="Arial"/>
                <a:cs typeface="Arial"/>
                <a:sym typeface="Arial"/>
              </a:rPr>
              <a:t>Repeat for multiple songs (10 total).</a:t>
            </a:r>
            <a:endParaRPr b="1"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AutoNum type="arabicPeriod"/>
            </a:pPr>
            <a:r>
              <a:rPr b="1" lang="en-US" sz="2200">
                <a:latin typeface="Arial"/>
                <a:ea typeface="Arial"/>
                <a:cs typeface="Arial"/>
                <a:sym typeface="Arial"/>
              </a:rPr>
              <a:t>Answer a final question</a:t>
            </a:r>
            <a:r>
              <a:rPr lang="en-US" sz="2200">
                <a:latin typeface="Arial"/>
                <a:ea typeface="Arial"/>
                <a:cs typeface="Arial"/>
                <a:sym typeface="Arial"/>
              </a:rPr>
              <a:t> about whether they feel these styles are sufficient or if they prefer another approach.</a:t>
            </a:r>
            <a:endParaRPr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33dc0a0c6e8_0_27"/>
          <p:cNvSpPr txBox="1"/>
          <p:nvPr>
            <p:ph type="title"/>
          </p:nvPr>
        </p:nvSpPr>
        <p:spPr>
          <a:xfrm>
            <a:off x="600074" y="2218797"/>
            <a:ext cx="7218300" cy="2852700"/>
          </a:xfrm>
          <a:prstGeom prst="rect">
            <a:avLst/>
          </a:prstGeom>
        </p:spPr>
        <p:txBody>
          <a:bodyPr anchorCtr="0" anchor="b" bIns="45700" lIns="91425" spcFirstLastPara="1" rIns="91425" wrap="square" tIns="108000">
            <a:noAutofit/>
          </a:bodyPr>
          <a:lstStyle/>
          <a:p>
            <a:pPr indent="0" lvl="0" marL="0" rtl="0" algn="l">
              <a:spcBef>
                <a:spcPts val="0"/>
              </a:spcBef>
              <a:spcAft>
                <a:spcPts val="0"/>
              </a:spcAft>
              <a:buNone/>
            </a:pPr>
            <a:r>
              <a:rPr lang="en-US"/>
              <a:t>Results &amp; Discussion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3fef16a8f1_0_8"/>
          <p:cNvSpPr txBox="1"/>
          <p:nvPr>
            <p:ph type="title"/>
          </p:nvPr>
        </p:nvSpPr>
        <p:spPr>
          <a:xfrm>
            <a:off x="600076" y="1095632"/>
            <a:ext cx="4929900" cy="9777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sz="6000"/>
              <a:t>Contents</a:t>
            </a:r>
            <a:endParaRPr sz="6000"/>
          </a:p>
        </p:txBody>
      </p:sp>
      <p:sp>
        <p:nvSpPr>
          <p:cNvPr id="513" name="Google Shape;513;g33fef16a8f1_0_8"/>
          <p:cNvSpPr txBox="1"/>
          <p:nvPr>
            <p:ph idx="1" type="body"/>
          </p:nvPr>
        </p:nvSpPr>
        <p:spPr>
          <a:xfrm>
            <a:off x="600075" y="2889725"/>
            <a:ext cx="4929900" cy="3438300"/>
          </a:xfrm>
          <a:prstGeom prst="rect">
            <a:avLst/>
          </a:prstGeom>
        </p:spPr>
        <p:txBody>
          <a:bodyPr anchorCtr="0" anchor="t" bIns="45700" lIns="91425" spcFirstLastPara="1" rIns="91425" wrap="square" tIns="45700">
            <a:noAutofit/>
          </a:bodyPr>
          <a:lstStyle/>
          <a:p>
            <a:pPr indent="-419100" lvl="0" marL="457200" rtl="0" algn="l">
              <a:spcBef>
                <a:spcPts val="1000"/>
              </a:spcBef>
              <a:spcAft>
                <a:spcPts val="0"/>
              </a:spcAft>
              <a:buSzPts val="3000"/>
              <a:buChar char="•"/>
            </a:pPr>
            <a:r>
              <a:rPr lang="en-US" sz="3200"/>
              <a:t>Introduction &amp; Background</a:t>
            </a:r>
            <a:endParaRPr sz="3200"/>
          </a:p>
          <a:p>
            <a:pPr indent="-419100" lvl="0" marL="457200" rtl="0" algn="l">
              <a:spcBef>
                <a:spcPts val="0"/>
              </a:spcBef>
              <a:spcAft>
                <a:spcPts val="0"/>
              </a:spcAft>
              <a:buSzPts val="3000"/>
              <a:buChar char="•"/>
            </a:pPr>
            <a:r>
              <a:rPr lang="en-US" sz="3200"/>
              <a:t>Method</a:t>
            </a:r>
            <a:endParaRPr sz="3200"/>
          </a:p>
          <a:p>
            <a:pPr indent="-419100" lvl="0" marL="457200" rtl="0" algn="l">
              <a:spcBef>
                <a:spcPts val="0"/>
              </a:spcBef>
              <a:spcAft>
                <a:spcPts val="0"/>
              </a:spcAft>
              <a:buSzPts val="3000"/>
              <a:buChar char="•"/>
            </a:pPr>
            <a:r>
              <a:rPr lang="en-US" sz="3200"/>
              <a:t>User Testing</a:t>
            </a:r>
            <a:endParaRPr sz="3200"/>
          </a:p>
          <a:p>
            <a:pPr indent="-419100" lvl="0" marL="457200" rtl="0" algn="l">
              <a:spcBef>
                <a:spcPts val="0"/>
              </a:spcBef>
              <a:spcAft>
                <a:spcPts val="0"/>
              </a:spcAft>
              <a:buSzPts val="3000"/>
              <a:buChar char="•"/>
            </a:pPr>
            <a:r>
              <a:rPr lang="en-US" sz="3200"/>
              <a:t>Results &amp; Discussion</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33ef292809e_0_58"/>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Examples with Blues &amp; Pop songs</a:t>
            </a:r>
            <a:endParaRPr/>
          </a:p>
        </p:txBody>
      </p:sp>
      <p:sp>
        <p:nvSpPr>
          <p:cNvPr id="671" name="Google Shape;671;g33ef292809e_0_58"/>
          <p:cNvSpPr txBox="1"/>
          <p:nvPr/>
        </p:nvSpPr>
        <p:spPr>
          <a:xfrm>
            <a:off x="600075" y="2258750"/>
            <a:ext cx="5335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accent3"/>
                </a:solidFill>
                <a:latin typeface="Figtree"/>
                <a:ea typeface="Figtree"/>
                <a:cs typeface="Figtree"/>
                <a:sym typeface="Figtree"/>
              </a:rPr>
              <a:t>Blues</a:t>
            </a:r>
            <a:endParaRPr b="1" sz="2200">
              <a:solidFill>
                <a:schemeClr val="accent3"/>
              </a:solidFill>
              <a:latin typeface="Figtree"/>
              <a:ea typeface="Figtree"/>
              <a:cs typeface="Figtree"/>
              <a:sym typeface="Figtree"/>
            </a:endParaRPr>
          </a:p>
        </p:txBody>
      </p:sp>
      <p:sp>
        <p:nvSpPr>
          <p:cNvPr id="672" name="Google Shape;672;g33ef292809e_0_58"/>
          <p:cNvSpPr txBox="1"/>
          <p:nvPr/>
        </p:nvSpPr>
        <p:spPr>
          <a:xfrm>
            <a:off x="1100925" y="2827250"/>
            <a:ext cx="43335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900">
                <a:solidFill>
                  <a:schemeClr val="dk1"/>
                </a:solidFill>
                <a:latin typeface="Figtree"/>
                <a:ea typeface="Figtree"/>
                <a:cs typeface="Figtree"/>
                <a:sym typeface="Figtree"/>
              </a:rPr>
              <a:t>Tempo:</a:t>
            </a:r>
            <a:r>
              <a:rPr lang="en-US" sz="2000">
                <a:solidFill>
                  <a:schemeClr val="dk1"/>
                </a:solidFill>
                <a:latin typeface="Figtree"/>
                <a:ea typeface="Figtree"/>
                <a:cs typeface="Figtree"/>
                <a:sym typeface="Figtree"/>
              </a:rPr>
              <a:t> </a:t>
            </a:r>
            <a:r>
              <a:rPr b="1" lang="en-US" sz="2000">
                <a:solidFill>
                  <a:schemeClr val="dk1"/>
                </a:solidFill>
                <a:latin typeface="Figtree"/>
                <a:ea typeface="Figtree"/>
                <a:cs typeface="Figtree"/>
                <a:sym typeface="Figtree"/>
              </a:rPr>
              <a:t>89 BPM</a:t>
            </a:r>
            <a:endParaRPr b="1" sz="2000">
              <a:solidFill>
                <a:schemeClr val="dk1"/>
              </a:solidFill>
              <a:latin typeface="Figtree"/>
              <a:ea typeface="Figtree"/>
              <a:cs typeface="Figtree"/>
              <a:sym typeface="Figtree"/>
            </a:endParaRPr>
          </a:p>
          <a:p>
            <a:pPr indent="0" lvl="0" marL="0" rtl="0" algn="l">
              <a:lnSpc>
                <a:spcPct val="115000"/>
              </a:lnSpc>
              <a:spcBef>
                <a:spcPts val="0"/>
              </a:spcBef>
              <a:spcAft>
                <a:spcPts val="0"/>
              </a:spcAft>
              <a:buNone/>
            </a:pPr>
            <a:r>
              <a:rPr lang="en-US" sz="1900">
                <a:solidFill>
                  <a:schemeClr val="dk1"/>
                </a:solidFill>
                <a:latin typeface="Figtree"/>
                <a:ea typeface="Figtree"/>
                <a:cs typeface="Figtree"/>
                <a:sym typeface="Figtree"/>
              </a:rPr>
              <a:t>Zero-crossings: </a:t>
            </a:r>
            <a:r>
              <a:rPr b="1" lang="en-US" sz="2000">
                <a:solidFill>
                  <a:schemeClr val="dk1"/>
                </a:solidFill>
                <a:latin typeface="Figtree"/>
                <a:ea typeface="Figtree"/>
                <a:cs typeface="Figtree"/>
                <a:sym typeface="Figtree"/>
              </a:rPr>
              <a:t>19900</a:t>
            </a:r>
            <a:endParaRPr b="1" sz="2000">
              <a:solidFill>
                <a:schemeClr val="dk1"/>
              </a:solidFill>
              <a:latin typeface="Figtree"/>
              <a:ea typeface="Figtree"/>
              <a:cs typeface="Figtree"/>
              <a:sym typeface="Figtree"/>
            </a:endParaRPr>
          </a:p>
          <a:p>
            <a:pPr indent="0" lvl="0" marL="0" rtl="0" algn="l">
              <a:lnSpc>
                <a:spcPct val="115000"/>
              </a:lnSpc>
              <a:spcBef>
                <a:spcPts val="0"/>
              </a:spcBef>
              <a:spcAft>
                <a:spcPts val="0"/>
              </a:spcAft>
              <a:buNone/>
            </a:pPr>
            <a:r>
              <a:rPr lang="en-US" sz="1900">
                <a:solidFill>
                  <a:schemeClr val="dk1"/>
                </a:solidFill>
                <a:latin typeface="Figtree"/>
                <a:ea typeface="Figtree"/>
                <a:cs typeface="Figtree"/>
                <a:sym typeface="Figtree"/>
              </a:rPr>
              <a:t>MFCC:</a:t>
            </a:r>
            <a:endParaRPr sz="1900">
              <a:solidFill>
                <a:schemeClr val="dk1"/>
              </a:solidFill>
              <a:latin typeface="Figtree"/>
              <a:ea typeface="Figtree"/>
              <a:cs typeface="Figtree"/>
              <a:sym typeface="Figtree"/>
            </a:endParaRPr>
          </a:p>
        </p:txBody>
      </p:sp>
      <p:pic>
        <p:nvPicPr>
          <p:cNvPr id="673" name="Google Shape;673;g33ef292809e_0_58" title="mfcc_blues.png"/>
          <p:cNvPicPr preferRelativeResize="0"/>
          <p:nvPr/>
        </p:nvPicPr>
        <p:blipFill>
          <a:blip r:embed="rId3">
            <a:alphaModFix/>
          </a:blip>
          <a:stretch>
            <a:fillRect/>
          </a:stretch>
        </p:blipFill>
        <p:spPr>
          <a:xfrm>
            <a:off x="902176" y="4122750"/>
            <a:ext cx="4730997" cy="1863725"/>
          </a:xfrm>
          <a:prstGeom prst="rect">
            <a:avLst/>
          </a:prstGeom>
          <a:noFill/>
          <a:ln>
            <a:noFill/>
          </a:ln>
        </p:spPr>
      </p:pic>
      <p:sp>
        <p:nvSpPr>
          <p:cNvPr id="674" name="Google Shape;674;g33ef292809e_0_58"/>
          <p:cNvSpPr txBox="1"/>
          <p:nvPr/>
        </p:nvSpPr>
        <p:spPr>
          <a:xfrm>
            <a:off x="6404450" y="2258750"/>
            <a:ext cx="5335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accent3"/>
                </a:solidFill>
                <a:latin typeface="Figtree"/>
                <a:ea typeface="Figtree"/>
                <a:cs typeface="Figtree"/>
                <a:sym typeface="Figtree"/>
              </a:rPr>
              <a:t>Pop</a:t>
            </a:r>
            <a:endParaRPr b="1" sz="2200">
              <a:solidFill>
                <a:schemeClr val="accent3"/>
              </a:solidFill>
              <a:latin typeface="Figtree"/>
              <a:ea typeface="Figtree"/>
              <a:cs typeface="Figtree"/>
              <a:sym typeface="Figtree"/>
            </a:endParaRPr>
          </a:p>
        </p:txBody>
      </p:sp>
      <p:sp>
        <p:nvSpPr>
          <p:cNvPr id="675" name="Google Shape;675;g33ef292809e_0_58"/>
          <p:cNvSpPr txBox="1"/>
          <p:nvPr/>
        </p:nvSpPr>
        <p:spPr>
          <a:xfrm>
            <a:off x="6905300" y="2827250"/>
            <a:ext cx="43335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900">
                <a:solidFill>
                  <a:schemeClr val="dk1"/>
                </a:solidFill>
                <a:latin typeface="Figtree"/>
                <a:ea typeface="Figtree"/>
                <a:cs typeface="Figtree"/>
                <a:sym typeface="Figtree"/>
              </a:rPr>
              <a:t>Tempo:</a:t>
            </a:r>
            <a:r>
              <a:rPr lang="en-US" sz="2000">
                <a:solidFill>
                  <a:schemeClr val="dk1"/>
                </a:solidFill>
                <a:latin typeface="Figtree"/>
                <a:ea typeface="Figtree"/>
                <a:cs typeface="Figtree"/>
                <a:sym typeface="Figtree"/>
              </a:rPr>
              <a:t> </a:t>
            </a:r>
            <a:r>
              <a:rPr b="1" lang="en-US" sz="2000">
                <a:solidFill>
                  <a:schemeClr val="dk1"/>
                </a:solidFill>
                <a:latin typeface="Figtree"/>
                <a:ea typeface="Figtree"/>
                <a:cs typeface="Figtree"/>
                <a:sym typeface="Figtree"/>
              </a:rPr>
              <a:t>172 </a:t>
            </a:r>
            <a:r>
              <a:rPr b="1" lang="en-US" sz="2000">
                <a:solidFill>
                  <a:schemeClr val="dk1"/>
                </a:solidFill>
                <a:latin typeface="Figtree"/>
                <a:ea typeface="Figtree"/>
                <a:cs typeface="Figtree"/>
                <a:sym typeface="Figtree"/>
              </a:rPr>
              <a:t>BPM</a:t>
            </a:r>
            <a:endParaRPr b="1" sz="2000">
              <a:solidFill>
                <a:schemeClr val="dk1"/>
              </a:solidFill>
              <a:latin typeface="Figtree"/>
              <a:ea typeface="Figtree"/>
              <a:cs typeface="Figtree"/>
              <a:sym typeface="Figtree"/>
            </a:endParaRPr>
          </a:p>
          <a:p>
            <a:pPr indent="0" lvl="0" marL="0" rtl="0" algn="l">
              <a:lnSpc>
                <a:spcPct val="115000"/>
              </a:lnSpc>
              <a:spcBef>
                <a:spcPts val="0"/>
              </a:spcBef>
              <a:spcAft>
                <a:spcPts val="0"/>
              </a:spcAft>
              <a:buNone/>
            </a:pPr>
            <a:r>
              <a:rPr lang="en-US" sz="1900">
                <a:solidFill>
                  <a:schemeClr val="dk1"/>
                </a:solidFill>
                <a:latin typeface="Figtree"/>
                <a:ea typeface="Figtree"/>
                <a:cs typeface="Figtree"/>
                <a:sym typeface="Figtree"/>
              </a:rPr>
              <a:t>Zero-crossings: </a:t>
            </a:r>
            <a:r>
              <a:rPr b="1" lang="en-US" sz="2000">
                <a:solidFill>
                  <a:schemeClr val="dk1"/>
                </a:solidFill>
                <a:latin typeface="Figtree"/>
                <a:ea typeface="Figtree"/>
                <a:cs typeface="Figtree"/>
                <a:sym typeface="Figtree"/>
              </a:rPr>
              <a:t>43200</a:t>
            </a:r>
            <a:endParaRPr b="1" sz="2000">
              <a:solidFill>
                <a:schemeClr val="dk1"/>
              </a:solidFill>
              <a:latin typeface="Figtree"/>
              <a:ea typeface="Figtree"/>
              <a:cs typeface="Figtree"/>
              <a:sym typeface="Figtree"/>
            </a:endParaRPr>
          </a:p>
          <a:p>
            <a:pPr indent="0" lvl="0" marL="0" rtl="0" algn="l">
              <a:lnSpc>
                <a:spcPct val="115000"/>
              </a:lnSpc>
              <a:spcBef>
                <a:spcPts val="0"/>
              </a:spcBef>
              <a:spcAft>
                <a:spcPts val="0"/>
              </a:spcAft>
              <a:buNone/>
            </a:pPr>
            <a:r>
              <a:rPr lang="en-US" sz="1900">
                <a:solidFill>
                  <a:schemeClr val="dk1"/>
                </a:solidFill>
                <a:latin typeface="Figtree"/>
                <a:ea typeface="Figtree"/>
                <a:cs typeface="Figtree"/>
                <a:sym typeface="Figtree"/>
              </a:rPr>
              <a:t>MFCC:</a:t>
            </a:r>
            <a:endParaRPr sz="1900">
              <a:solidFill>
                <a:schemeClr val="dk1"/>
              </a:solidFill>
              <a:latin typeface="Figtree"/>
              <a:ea typeface="Figtree"/>
              <a:cs typeface="Figtree"/>
              <a:sym typeface="Figtree"/>
            </a:endParaRPr>
          </a:p>
        </p:txBody>
      </p:sp>
      <p:pic>
        <p:nvPicPr>
          <p:cNvPr id="676" name="Google Shape;676;g33ef292809e_0_58" title="mfcc_pop.png"/>
          <p:cNvPicPr preferRelativeResize="0"/>
          <p:nvPr/>
        </p:nvPicPr>
        <p:blipFill rotWithShape="1">
          <a:blip r:embed="rId4">
            <a:alphaModFix/>
          </a:blip>
          <a:srcRect b="49" l="0" r="0" t="49"/>
          <a:stretch/>
        </p:blipFill>
        <p:spPr>
          <a:xfrm>
            <a:off x="6706551" y="4122750"/>
            <a:ext cx="4730998" cy="1863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33ef292809e_0_81"/>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Examples with Blues &amp; Pop songs</a:t>
            </a:r>
            <a:endParaRPr/>
          </a:p>
        </p:txBody>
      </p:sp>
      <p:sp>
        <p:nvSpPr>
          <p:cNvPr id="683" name="Google Shape;683;g33ef292809e_0_81"/>
          <p:cNvSpPr txBox="1"/>
          <p:nvPr/>
        </p:nvSpPr>
        <p:spPr>
          <a:xfrm>
            <a:off x="600075" y="2258750"/>
            <a:ext cx="5335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accent3"/>
                </a:solidFill>
                <a:latin typeface="Figtree"/>
                <a:ea typeface="Figtree"/>
                <a:cs typeface="Figtree"/>
                <a:sym typeface="Figtree"/>
              </a:rPr>
              <a:t>Blues</a:t>
            </a:r>
            <a:endParaRPr b="1" sz="2200">
              <a:solidFill>
                <a:schemeClr val="accent3"/>
              </a:solidFill>
              <a:latin typeface="Figtree"/>
              <a:ea typeface="Figtree"/>
              <a:cs typeface="Figtree"/>
              <a:sym typeface="Figtree"/>
            </a:endParaRPr>
          </a:p>
        </p:txBody>
      </p:sp>
      <p:sp>
        <p:nvSpPr>
          <p:cNvPr id="684" name="Google Shape;684;g33ef292809e_0_81"/>
          <p:cNvSpPr txBox="1"/>
          <p:nvPr/>
        </p:nvSpPr>
        <p:spPr>
          <a:xfrm>
            <a:off x="1100925" y="2827275"/>
            <a:ext cx="4333500" cy="30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900">
                <a:solidFill>
                  <a:schemeClr val="dk1"/>
                </a:solidFill>
                <a:latin typeface="Figtree"/>
                <a:ea typeface="Figtree"/>
                <a:cs typeface="Figtree"/>
                <a:sym typeface="Figtree"/>
              </a:rPr>
              <a:t>“Calm, Relaxed, Neutral, Subdued”</a:t>
            </a:r>
            <a:endParaRPr sz="1900">
              <a:solidFill>
                <a:schemeClr val="dk1"/>
              </a:solidFill>
              <a:latin typeface="Figtree"/>
              <a:ea typeface="Figtree"/>
              <a:cs typeface="Figtree"/>
              <a:sym typeface="Figtree"/>
            </a:endParaRPr>
          </a:p>
        </p:txBody>
      </p:sp>
      <p:sp>
        <p:nvSpPr>
          <p:cNvPr id="685" name="Google Shape;685;g33ef292809e_0_81"/>
          <p:cNvSpPr txBox="1"/>
          <p:nvPr/>
        </p:nvSpPr>
        <p:spPr>
          <a:xfrm>
            <a:off x="6404450" y="2258750"/>
            <a:ext cx="5335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accent3"/>
                </a:solidFill>
                <a:latin typeface="Figtree"/>
                <a:ea typeface="Figtree"/>
                <a:cs typeface="Figtree"/>
                <a:sym typeface="Figtree"/>
              </a:rPr>
              <a:t>Pop</a:t>
            </a:r>
            <a:endParaRPr b="1" sz="2200">
              <a:solidFill>
                <a:schemeClr val="accent3"/>
              </a:solidFill>
              <a:latin typeface="Figtree"/>
              <a:ea typeface="Figtree"/>
              <a:cs typeface="Figtree"/>
              <a:sym typeface="Figtree"/>
            </a:endParaRPr>
          </a:p>
        </p:txBody>
      </p:sp>
      <p:sp>
        <p:nvSpPr>
          <p:cNvPr id="686" name="Google Shape;686;g33ef292809e_0_81"/>
          <p:cNvSpPr txBox="1"/>
          <p:nvPr/>
        </p:nvSpPr>
        <p:spPr>
          <a:xfrm>
            <a:off x="6905300" y="2827250"/>
            <a:ext cx="4333500" cy="30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900">
                <a:solidFill>
                  <a:schemeClr val="dk1"/>
                </a:solidFill>
                <a:latin typeface="Figtree"/>
                <a:ea typeface="Figtree"/>
                <a:cs typeface="Figtree"/>
                <a:sym typeface="Figtree"/>
              </a:rPr>
              <a:t>“Energetic, Excited, Upbeat, Driving”</a:t>
            </a:r>
            <a:endParaRPr sz="1900">
              <a:solidFill>
                <a:schemeClr val="dk1"/>
              </a:solidFill>
              <a:latin typeface="Figtree"/>
              <a:ea typeface="Figtree"/>
              <a:cs typeface="Figtree"/>
              <a:sym typeface="Figtree"/>
            </a:endParaRPr>
          </a:p>
        </p:txBody>
      </p:sp>
      <p:pic>
        <p:nvPicPr>
          <p:cNvPr id="687" name="Google Shape;687;g33ef292809e_0_81" title="1 - Blues.png"/>
          <p:cNvPicPr preferRelativeResize="0"/>
          <p:nvPr/>
        </p:nvPicPr>
        <p:blipFill>
          <a:blip r:embed="rId3">
            <a:alphaModFix/>
          </a:blip>
          <a:stretch>
            <a:fillRect/>
          </a:stretch>
        </p:blipFill>
        <p:spPr>
          <a:xfrm>
            <a:off x="2087175" y="3494700"/>
            <a:ext cx="2361000" cy="2361000"/>
          </a:xfrm>
          <a:prstGeom prst="rect">
            <a:avLst/>
          </a:prstGeom>
          <a:noFill/>
          <a:ln>
            <a:noFill/>
          </a:ln>
        </p:spPr>
      </p:pic>
      <p:pic>
        <p:nvPicPr>
          <p:cNvPr id="688" name="Google Shape;688;g33ef292809e_0_81" title="6 - Pop.png"/>
          <p:cNvPicPr preferRelativeResize="0"/>
          <p:nvPr/>
        </p:nvPicPr>
        <p:blipFill>
          <a:blip r:embed="rId4">
            <a:alphaModFix/>
          </a:blip>
          <a:stretch>
            <a:fillRect/>
          </a:stretch>
        </p:blipFill>
        <p:spPr>
          <a:xfrm>
            <a:off x="7813571" y="3494696"/>
            <a:ext cx="2516950" cy="251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33ef292809e_0_98"/>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Examples with Blues &amp; Pop songs</a:t>
            </a:r>
            <a:endParaRPr/>
          </a:p>
        </p:txBody>
      </p:sp>
      <p:sp>
        <p:nvSpPr>
          <p:cNvPr id="695" name="Google Shape;695;g33ef292809e_0_98"/>
          <p:cNvSpPr txBox="1"/>
          <p:nvPr/>
        </p:nvSpPr>
        <p:spPr>
          <a:xfrm>
            <a:off x="600075" y="1953950"/>
            <a:ext cx="5335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accent3"/>
                </a:solidFill>
                <a:latin typeface="Figtree"/>
                <a:ea typeface="Figtree"/>
                <a:cs typeface="Figtree"/>
                <a:sym typeface="Figtree"/>
              </a:rPr>
              <a:t>Blues</a:t>
            </a:r>
            <a:endParaRPr b="1" sz="2200">
              <a:solidFill>
                <a:schemeClr val="accent3"/>
              </a:solidFill>
              <a:latin typeface="Figtree"/>
              <a:ea typeface="Figtree"/>
              <a:cs typeface="Figtree"/>
              <a:sym typeface="Figtree"/>
            </a:endParaRPr>
          </a:p>
        </p:txBody>
      </p:sp>
      <p:sp>
        <p:nvSpPr>
          <p:cNvPr id="696" name="Google Shape;696;g33ef292809e_0_98"/>
          <p:cNvSpPr txBox="1"/>
          <p:nvPr/>
        </p:nvSpPr>
        <p:spPr>
          <a:xfrm>
            <a:off x="6404450" y="1953950"/>
            <a:ext cx="5335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accent3"/>
                </a:solidFill>
                <a:latin typeface="Figtree"/>
                <a:ea typeface="Figtree"/>
                <a:cs typeface="Figtree"/>
                <a:sym typeface="Figtree"/>
              </a:rPr>
              <a:t>Pop</a:t>
            </a:r>
            <a:endParaRPr b="1" sz="2200">
              <a:solidFill>
                <a:schemeClr val="accent3"/>
              </a:solidFill>
              <a:latin typeface="Figtree"/>
              <a:ea typeface="Figtree"/>
              <a:cs typeface="Figtree"/>
              <a:sym typeface="Figtree"/>
            </a:endParaRPr>
          </a:p>
        </p:txBody>
      </p:sp>
      <p:pic>
        <p:nvPicPr>
          <p:cNvPr id="697" name="Google Shape;697;g33ef292809e_0_98" title="1 - Blues.png"/>
          <p:cNvPicPr preferRelativeResize="0"/>
          <p:nvPr/>
        </p:nvPicPr>
        <p:blipFill>
          <a:blip r:embed="rId3">
            <a:alphaModFix/>
          </a:blip>
          <a:stretch>
            <a:fillRect/>
          </a:stretch>
        </p:blipFill>
        <p:spPr>
          <a:xfrm>
            <a:off x="1733200" y="2792425"/>
            <a:ext cx="1452050" cy="1452050"/>
          </a:xfrm>
          <a:prstGeom prst="rect">
            <a:avLst/>
          </a:prstGeom>
          <a:noFill/>
          <a:ln>
            <a:noFill/>
          </a:ln>
        </p:spPr>
      </p:pic>
      <p:pic>
        <p:nvPicPr>
          <p:cNvPr id="698" name="Google Shape;698;g33ef292809e_0_98" title="1 - Blues.png"/>
          <p:cNvPicPr preferRelativeResize="0"/>
          <p:nvPr/>
        </p:nvPicPr>
        <p:blipFill>
          <a:blip r:embed="rId4">
            <a:alphaModFix/>
          </a:blip>
          <a:stretch>
            <a:fillRect/>
          </a:stretch>
        </p:blipFill>
        <p:spPr>
          <a:xfrm>
            <a:off x="1733192" y="4327092"/>
            <a:ext cx="1452050" cy="1452050"/>
          </a:xfrm>
          <a:prstGeom prst="rect">
            <a:avLst/>
          </a:prstGeom>
          <a:noFill/>
          <a:ln>
            <a:noFill/>
          </a:ln>
        </p:spPr>
      </p:pic>
      <p:pic>
        <p:nvPicPr>
          <p:cNvPr id="699" name="Google Shape;699;g33ef292809e_0_98" title="1 - Blues.png"/>
          <p:cNvPicPr preferRelativeResize="0"/>
          <p:nvPr/>
        </p:nvPicPr>
        <p:blipFill>
          <a:blip r:embed="rId5">
            <a:alphaModFix/>
          </a:blip>
          <a:stretch>
            <a:fillRect/>
          </a:stretch>
        </p:blipFill>
        <p:spPr>
          <a:xfrm>
            <a:off x="3290872" y="2792424"/>
            <a:ext cx="1452050" cy="1452069"/>
          </a:xfrm>
          <a:prstGeom prst="rect">
            <a:avLst/>
          </a:prstGeom>
          <a:noFill/>
          <a:ln>
            <a:noFill/>
          </a:ln>
        </p:spPr>
      </p:pic>
      <p:pic>
        <p:nvPicPr>
          <p:cNvPr id="700" name="Google Shape;700;g33ef292809e_0_98" title="1 - Blues.png"/>
          <p:cNvPicPr preferRelativeResize="0"/>
          <p:nvPr/>
        </p:nvPicPr>
        <p:blipFill>
          <a:blip r:embed="rId6">
            <a:alphaModFix/>
          </a:blip>
          <a:stretch>
            <a:fillRect/>
          </a:stretch>
        </p:blipFill>
        <p:spPr>
          <a:xfrm>
            <a:off x="3290867" y="4327100"/>
            <a:ext cx="1452050" cy="1452050"/>
          </a:xfrm>
          <a:prstGeom prst="rect">
            <a:avLst/>
          </a:prstGeom>
          <a:noFill/>
          <a:ln>
            <a:noFill/>
          </a:ln>
        </p:spPr>
      </p:pic>
      <p:pic>
        <p:nvPicPr>
          <p:cNvPr id="701" name="Google Shape;701;g33ef292809e_0_98" title="6 - Pop.png"/>
          <p:cNvPicPr preferRelativeResize="0"/>
          <p:nvPr/>
        </p:nvPicPr>
        <p:blipFill rotWithShape="1">
          <a:blip r:embed="rId7">
            <a:alphaModFix/>
          </a:blip>
          <a:srcRect b="0" l="0" r="0" t="0"/>
          <a:stretch/>
        </p:blipFill>
        <p:spPr>
          <a:xfrm>
            <a:off x="7567188" y="2868625"/>
            <a:ext cx="1452050" cy="1452050"/>
          </a:xfrm>
          <a:prstGeom prst="rect">
            <a:avLst/>
          </a:prstGeom>
          <a:noFill/>
          <a:ln>
            <a:noFill/>
          </a:ln>
        </p:spPr>
      </p:pic>
      <p:pic>
        <p:nvPicPr>
          <p:cNvPr id="702" name="Google Shape;702;g33ef292809e_0_98" title="6 - Pop.png"/>
          <p:cNvPicPr preferRelativeResize="0"/>
          <p:nvPr/>
        </p:nvPicPr>
        <p:blipFill rotWithShape="1">
          <a:blip r:embed="rId8">
            <a:alphaModFix/>
          </a:blip>
          <a:srcRect b="0" l="0" r="0" t="0"/>
          <a:stretch/>
        </p:blipFill>
        <p:spPr>
          <a:xfrm>
            <a:off x="7567180" y="4403292"/>
            <a:ext cx="1452050" cy="1452050"/>
          </a:xfrm>
          <a:prstGeom prst="rect">
            <a:avLst/>
          </a:prstGeom>
          <a:noFill/>
          <a:ln>
            <a:noFill/>
          </a:ln>
        </p:spPr>
      </p:pic>
      <p:pic>
        <p:nvPicPr>
          <p:cNvPr id="703" name="Google Shape;703;g33ef292809e_0_98" title="6 - Pop.png"/>
          <p:cNvPicPr preferRelativeResize="0"/>
          <p:nvPr/>
        </p:nvPicPr>
        <p:blipFill rotWithShape="1">
          <a:blip r:embed="rId9">
            <a:alphaModFix/>
          </a:blip>
          <a:srcRect b="0" l="0" r="0" t="0"/>
          <a:stretch/>
        </p:blipFill>
        <p:spPr>
          <a:xfrm>
            <a:off x="9124859" y="2868624"/>
            <a:ext cx="1452050" cy="1452069"/>
          </a:xfrm>
          <a:prstGeom prst="rect">
            <a:avLst/>
          </a:prstGeom>
          <a:noFill/>
          <a:ln>
            <a:noFill/>
          </a:ln>
        </p:spPr>
      </p:pic>
      <p:pic>
        <p:nvPicPr>
          <p:cNvPr id="704" name="Google Shape;704;g33ef292809e_0_98" title="6 - Pop.png"/>
          <p:cNvPicPr preferRelativeResize="0"/>
          <p:nvPr/>
        </p:nvPicPr>
        <p:blipFill rotWithShape="1">
          <a:blip r:embed="rId10">
            <a:alphaModFix/>
          </a:blip>
          <a:srcRect b="0" l="0" r="0" t="0"/>
          <a:stretch/>
        </p:blipFill>
        <p:spPr>
          <a:xfrm>
            <a:off x="9124855" y="4403300"/>
            <a:ext cx="1452050" cy="1452050"/>
          </a:xfrm>
          <a:prstGeom prst="rect">
            <a:avLst/>
          </a:prstGeom>
          <a:noFill/>
          <a:ln>
            <a:noFill/>
          </a:ln>
        </p:spPr>
      </p:pic>
      <p:sp>
        <p:nvSpPr>
          <p:cNvPr id="705" name="Google Shape;705;g33ef292809e_0_98"/>
          <p:cNvSpPr txBox="1"/>
          <p:nvPr/>
        </p:nvSpPr>
        <p:spPr>
          <a:xfrm>
            <a:off x="1955825" y="2441600"/>
            <a:ext cx="10731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Abstract</a:t>
            </a:r>
            <a:endParaRPr sz="1700">
              <a:solidFill>
                <a:schemeClr val="dk1"/>
              </a:solidFill>
              <a:latin typeface="Figtree"/>
              <a:ea typeface="Figtree"/>
              <a:cs typeface="Figtree"/>
              <a:sym typeface="Figtree"/>
            </a:endParaRPr>
          </a:p>
        </p:txBody>
      </p:sp>
      <p:sp>
        <p:nvSpPr>
          <p:cNvPr id="706" name="Google Shape;706;g33ef292809e_0_98"/>
          <p:cNvSpPr txBox="1"/>
          <p:nvPr/>
        </p:nvSpPr>
        <p:spPr>
          <a:xfrm>
            <a:off x="3480350" y="2441600"/>
            <a:ext cx="10731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Clouds</a:t>
            </a:r>
            <a:endParaRPr sz="1700">
              <a:solidFill>
                <a:schemeClr val="dk1"/>
              </a:solidFill>
              <a:latin typeface="Figtree"/>
              <a:ea typeface="Figtree"/>
              <a:cs typeface="Figtree"/>
              <a:sym typeface="Figtree"/>
            </a:endParaRPr>
          </a:p>
        </p:txBody>
      </p:sp>
      <p:sp>
        <p:nvSpPr>
          <p:cNvPr id="707" name="Google Shape;707;g33ef292809e_0_98"/>
          <p:cNvSpPr txBox="1"/>
          <p:nvPr/>
        </p:nvSpPr>
        <p:spPr>
          <a:xfrm>
            <a:off x="3193625" y="5737925"/>
            <a:ext cx="16614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Album </a:t>
            </a:r>
            <a:endParaRPr sz="1700">
              <a:solidFill>
                <a:schemeClr val="dk1"/>
              </a:solidFill>
              <a:latin typeface="Figtree"/>
              <a:ea typeface="Figtree"/>
              <a:cs typeface="Figtree"/>
              <a:sym typeface="Figtree"/>
            </a:endParaRPr>
          </a:p>
          <a:p>
            <a:pPr indent="0" lvl="0" marL="0" rtl="0" algn="ctr">
              <a:spcBef>
                <a:spcPts val="0"/>
              </a:spcBef>
              <a:spcAft>
                <a:spcPts val="0"/>
              </a:spcAft>
              <a:buNone/>
            </a:pPr>
            <a:r>
              <a:rPr lang="en-US" sz="1700">
                <a:solidFill>
                  <a:schemeClr val="dk1"/>
                </a:solidFill>
                <a:latin typeface="Figtree"/>
                <a:ea typeface="Figtree"/>
                <a:cs typeface="Figtree"/>
                <a:sym typeface="Figtree"/>
              </a:rPr>
              <a:t>Cover</a:t>
            </a:r>
            <a:endParaRPr sz="1700">
              <a:solidFill>
                <a:schemeClr val="dk1"/>
              </a:solidFill>
              <a:latin typeface="Figtree"/>
              <a:ea typeface="Figtree"/>
              <a:cs typeface="Figtree"/>
              <a:sym typeface="Figtree"/>
            </a:endParaRPr>
          </a:p>
        </p:txBody>
      </p:sp>
      <p:sp>
        <p:nvSpPr>
          <p:cNvPr id="708" name="Google Shape;708;g33ef292809e_0_98"/>
          <p:cNvSpPr txBox="1"/>
          <p:nvPr/>
        </p:nvSpPr>
        <p:spPr>
          <a:xfrm>
            <a:off x="1628525" y="5737925"/>
            <a:ext cx="16614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Imaginary Place</a:t>
            </a:r>
            <a:endParaRPr sz="1700">
              <a:solidFill>
                <a:schemeClr val="dk1"/>
              </a:solidFill>
              <a:latin typeface="Figtree"/>
              <a:ea typeface="Figtree"/>
              <a:cs typeface="Figtree"/>
              <a:sym typeface="Figtree"/>
            </a:endParaRPr>
          </a:p>
        </p:txBody>
      </p:sp>
      <p:sp>
        <p:nvSpPr>
          <p:cNvPr id="709" name="Google Shape;709;g33ef292809e_0_98"/>
          <p:cNvSpPr txBox="1"/>
          <p:nvPr/>
        </p:nvSpPr>
        <p:spPr>
          <a:xfrm>
            <a:off x="7786100" y="2522450"/>
            <a:ext cx="10731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Abstract</a:t>
            </a:r>
            <a:endParaRPr sz="1700">
              <a:solidFill>
                <a:schemeClr val="dk1"/>
              </a:solidFill>
              <a:latin typeface="Figtree"/>
              <a:ea typeface="Figtree"/>
              <a:cs typeface="Figtree"/>
              <a:sym typeface="Figtree"/>
            </a:endParaRPr>
          </a:p>
        </p:txBody>
      </p:sp>
      <p:sp>
        <p:nvSpPr>
          <p:cNvPr id="710" name="Google Shape;710;g33ef292809e_0_98"/>
          <p:cNvSpPr txBox="1"/>
          <p:nvPr/>
        </p:nvSpPr>
        <p:spPr>
          <a:xfrm>
            <a:off x="9310625" y="2522450"/>
            <a:ext cx="10731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Clouds</a:t>
            </a:r>
            <a:endParaRPr sz="1700">
              <a:solidFill>
                <a:schemeClr val="dk1"/>
              </a:solidFill>
              <a:latin typeface="Figtree"/>
              <a:ea typeface="Figtree"/>
              <a:cs typeface="Figtree"/>
              <a:sym typeface="Figtree"/>
            </a:endParaRPr>
          </a:p>
        </p:txBody>
      </p:sp>
      <p:sp>
        <p:nvSpPr>
          <p:cNvPr id="711" name="Google Shape;711;g33ef292809e_0_98"/>
          <p:cNvSpPr txBox="1"/>
          <p:nvPr/>
        </p:nvSpPr>
        <p:spPr>
          <a:xfrm>
            <a:off x="9023900" y="5818775"/>
            <a:ext cx="16614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Album </a:t>
            </a:r>
            <a:endParaRPr sz="1700">
              <a:solidFill>
                <a:schemeClr val="dk1"/>
              </a:solidFill>
              <a:latin typeface="Figtree"/>
              <a:ea typeface="Figtree"/>
              <a:cs typeface="Figtree"/>
              <a:sym typeface="Figtree"/>
            </a:endParaRPr>
          </a:p>
          <a:p>
            <a:pPr indent="0" lvl="0" marL="0" rtl="0" algn="ctr">
              <a:spcBef>
                <a:spcPts val="0"/>
              </a:spcBef>
              <a:spcAft>
                <a:spcPts val="0"/>
              </a:spcAft>
              <a:buNone/>
            </a:pPr>
            <a:r>
              <a:rPr lang="en-US" sz="1700">
                <a:solidFill>
                  <a:schemeClr val="dk1"/>
                </a:solidFill>
                <a:latin typeface="Figtree"/>
                <a:ea typeface="Figtree"/>
                <a:cs typeface="Figtree"/>
                <a:sym typeface="Figtree"/>
              </a:rPr>
              <a:t>Cover</a:t>
            </a:r>
            <a:endParaRPr sz="1700">
              <a:solidFill>
                <a:schemeClr val="dk1"/>
              </a:solidFill>
              <a:latin typeface="Figtree"/>
              <a:ea typeface="Figtree"/>
              <a:cs typeface="Figtree"/>
              <a:sym typeface="Figtree"/>
            </a:endParaRPr>
          </a:p>
        </p:txBody>
      </p:sp>
      <p:sp>
        <p:nvSpPr>
          <p:cNvPr id="712" name="Google Shape;712;g33ef292809e_0_98"/>
          <p:cNvSpPr txBox="1"/>
          <p:nvPr/>
        </p:nvSpPr>
        <p:spPr>
          <a:xfrm>
            <a:off x="7458800" y="5818775"/>
            <a:ext cx="16614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Figtree"/>
                <a:ea typeface="Figtree"/>
                <a:cs typeface="Figtree"/>
                <a:sym typeface="Figtree"/>
              </a:rPr>
              <a:t>Imaginary Place</a:t>
            </a:r>
            <a:endParaRPr sz="1700">
              <a:solidFill>
                <a:schemeClr val="dk1"/>
              </a:solidFill>
              <a:latin typeface="Figtree"/>
              <a:ea typeface="Figtree"/>
              <a:cs typeface="Figtree"/>
              <a:sym typeface="Figtre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33ef292809e_0_137"/>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Automatic VS Semi Automatic</a:t>
            </a:r>
            <a:endParaRPr/>
          </a:p>
        </p:txBody>
      </p:sp>
      <p:sp>
        <p:nvSpPr>
          <p:cNvPr id="719" name="Google Shape;719;g33ef292809e_0_137"/>
          <p:cNvSpPr txBox="1"/>
          <p:nvPr/>
        </p:nvSpPr>
        <p:spPr>
          <a:xfrm>
            <a:off x="1022050" y="2115650"/>
            <a:ext cx="9597000" cy="174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Figtree"/>
              <a:buChar char="●"/>
            </a:pPr>
            <a:r>
              <a:rPr b="1" lang="en-US" sz="2000">
                <a:solidFill>
                  <a:schemeClr val="dk1"/>
                </a:solidFill>
                <a:latin typeface="Figtree"/>
                <a:ea typeface="Figtree"/>
                <a:cs typeface="Figtree"/>
                <a:sym typeface="Figtree"/>
              </a:rPr>
              <a:t>Classical songs</a:t>
            </a:r>
            <a:r>
              <a:rPr lang="en-US" sz="2000">
                <a:solidFill>
                  <a:schemeClr val="dk1"/>
                </a:solidFill>
                <a:latin typeface="Figtree"/>
                <a:ea typeface="Figtree"/>
                <a:cs typeface="Figtree"/>
                <a:sym typeface="Figtree"/>
              </a:rPr>
              <a:t> were the most difficult to describe by the model. </a:t>
            </a:r>
            <a:endParaRPr sz="2000">
              <a:solidFill>
                <a:schemeClr val="dk1"/>
              </a:solidFill>
              <a:latin typeface="Figtree"/>
              <a:ea typeface="Figtree"/>
              <a:cs typeface="Figtree"/>
              <a:sym typeface="Figtree"/>
            </a:endParaRPr>
          </a:p>
          <a:p>
            <a:pPr indent="-355600" lvl="1" marL="914400" rtl="0" algn="l">
              <a:lnSpc>
                <a:spcPct val="115000"/>
              </a:lnSpc>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MFCC values and tempo similar to the </a:t>
            </a:r>
            <a:r>
              <a:rPr b="1" lang="en-US" sz="2000">
                <a:solidFill>
                  <a:schemeClr val="dk1"/>
                </a:solidFill>
                <a:latin typeface="Figtree"/>
                <a:ea typeface="Figtree"/>
                <a:cs typeface="Figtree"/>
                <a:sym typeface="Figtree"/>
              </a:rPr>
              <a:t>Pop Song</a:t>
            </a:r>
            <a:r>
              <a:rPr lang="en-US" sz="2000">
                <a:solidFill>
                  <a:schemeClr val="dk1"/>
                </a:solidFill>
                <a:latin typeface="Figtree"/>
                <a:ea typeface="Figtree"/>
                <a:cs typeface="Figtree"/>
                <a:sym typeface="Figtree"/>
              </a:rPr>
              <a:t>.</a:t>
            </a:r>
            <a:endParaRPr sz="2000">
              <a:solidFill>
                <a:schemeClr val="dk1"/>
              </a:solidFill>
              <a:latin typeface="Figtree"/>
              <a:ea typeface="Figtree"/>
              <a:cs typeface="Figtree"/>
              <a:sym typeface="Figtree"/>
            </a:endParaRPr>
          </a:p>
          <a:p>
            <a:pPr indent="-355600" lvl="0" marL="457200" rtl="0" algn="l">
              <a:lnSpc>
                <a:spcPct val="115000"/>
              </a:lnSpc>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The Semi Automatic approach provides better results in this scenario.</a:t>
            </a:r>
            <a:endParaRPr sz="2000">
              <a:solidFill>
                <a:schemeClr val="dk1"/>
              </a:solidFill>
              <a:latin typeface="Figtree"/>
              <a:ea typeface="Figtree"/>
              <a:cs typeface="Figtree"/>
              <a:sym typeface="Figtree"/>
            </a:endParaRPr>
          </a:p>
        </p:txBody>
      </p:sp>
      <p:pic>
        <p:nvPicPr>
          <p:cNvPr id="720" name="Google Shape;720;g33ef292809e_0_137" title="classical_refined.png"/>
          <p:cNvPicPr preferRelativeResize="0"/>
          <p:nvPr/>
        </p:nvPicPr>
        <p:blipFill>
          <a:blip r:embed="rId3">
            <a:alphaModFix/>
          </a:blip>
          <a:stretch>
            <a:fillRect/>
          </a:stretch>
        </p:blipFill>
        <p:spPr>
          <a:xfrm>
            <a:off x="8008325" y="3993987"/>
            <a:ext cx="2159325" cy="2159325"/>
          </a:xfrm>
          <a:prstGeom prst="rect">
            <a:avLst/>
          </a:prstGeom>
          <a:noFill/>
          <a:ln>
            <a:noFill/>
          </a:ln>
        </p:spPr>
      </p:pic>
      <p:pic>
        <p:nvPicPr>
          <p:cNvPr id="721" name="Google Shape;721;g33ef292809e_0_137" title="3 - Classical.png"/>
          <p:cNvPicPr preferRelativeResize="0"/>
          <p:nvPr/>
        </p:nvPicPr>
        <p:blipFill>
          <a:blip r:embed="rId4">
            <a:alphaModFix/>
          </a:blip>
          <a:stretch>
            <a:fillRect/>
          </a:stretch>
        </p:blipFill>
        <p:spPr>
          <a:xfrm>
            <a:off x="2001488" y="3971125"/>
            <a:ext cx="2205025" cy="2205025"/>
          </a:xfrm>
          <a:prstGeom prst="rect">
            <a:avLst/>
          </a:prstGeom>
          <a:noFill/>
          <a:ln>
            <a:noFill/>
          </a:ln>
        </p:spPr>
      </p:pic>
      <p:cxnSp>
        <p:nvCxnSpPr>
          <p:cNvPr id="722" name="Google Shape;722;g33ef292809e_0_137"/>
          <p:cNvCxnSpPr>
            <a:stCxn id="721" idx="3"/>
            <a:endCxn id="720" idx="1"/>
          </p:cNvCxnSpPr>
          <p:nvPr/>
        </p:nvCxnSpPr>
        <p:spPr>
          <a:xfrm>
            <a:off x="4206513" y="5073638"/>
            <a:ext cx="3801900" cy="0"/>
          </a:xfrm>
          <a:prstGeom prst="straightConnector1">
            <a:avLst/>
          </a:prstGeom>
          <a:noFill/>
          <a:ln cap="flat" cmpd="sng" w="19050">
            <a:solidFill>
              <a:schemeClr val="dk2"/>
            </a:solidFill>
            <a:prstDash val="solid"/>
            <a:round/>
            <a:headEnd len="med" w="med" type="none"/>
            <a:tailEnd len="med" w="med" type="triangle"/>
          </a:ln>
        </p:spPr>
      </p:cxnSp>
      <p:sp>
        <p:nvSpPr>
          <p:cNvPr id="723" name="Google Shape;723;g33ef292809e_0_137"/>
          <p:cNvSpPr txBox="1"/>
          <p:nvPr/>
        </p:nvSpPr>
        <p:spPr>
          <a:xfrm>
            <a:off x="4527375" y="4244450"/>
            <a:ext cx="33441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Figtree"/>
                <a:ea typeface="Figtree"/>
                <a:cs typeface="Figtree"/>
                <a:sym typeface="Figtree"/>
              </a:rPr>
              <a:t>Human refinement: </a:t>
            </a:r>
            <a:r>
              <a:rPr i="1" lang="en-US" sz="1800">
                <a:solidFill>
                  <a:schemeClr val="dk1"/>
                </a:solidFill>
                <a:latin typeface="Figtree"/>
                <a:ea typeface="Figtree"/>
                <a:cs typeface="Figtree"/>
                <a:sym typeface="Figtree"/>
              </a:rPr>
              <a:t>“vibes of an old waltz dance”</a:t>
            </a:r>
            <a:endParaRPr i="1" sz="1800">
              <a:solidFill>
                <a:schemeClr val="dk1"/>
              </a:solidFill>
              <a:latin typeface="Figtree"/>
              <a:ea typeface="Figtree"/>
              <a:cs typeface="Figtree"/>
              <a:sym typeface="Figtree"/>
            </a:endParaRPr>
          </a:p>
        </p:txBody>
      </p:sp>
      <p:sp>
        <p:nvSpPr>
          <p:cNvPr id="724" name="Google Shape;724;g33ef292809e_0_137"/>
          <p:cNvSpPr txBox="1"/>
          <p:nvPr/>
        </p:nvSpPr>
        <p:spPr>
          <a:xfrm>
            <a:off x="1431963" y="3571875"/>
            <a:ext cx="33441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Figtree"/>
                <a:ea typeface="Figtree"/>
                <a:cs typeface="Figtree"/>
                <a:sym typeface="Figtree"/>
              </a:rPr>
              <a:t>Abstract Automatic</a:t>
            </a:r>
            <a:endParaRPr i="1" sz="1800">
              <a:solidFill>
                <a:schemeClr val="dk1"/>
              </a:solidFill>
              <a:latin typeface="Figtree"/>
              <a:ea typeface="Figtree"/>
              <a:cs typeface="Figtree"/>
              <a:sym typeface="Figtree"/>
            </a:endParaRPr>
          </a:p>
        </p:txBody>
      </p:sp>
      <p:sp>
        <p:nvSpPr>
          <p:cNvPr id="725" name="Google Shape;725;g33ef292809e_0_137"/>
          <p:cNvSpPr txBox="1"/>
          <p:nvPr/>
        </p:nvSpPr>
        <p:spPr>
          <a:xfrm>
            <a:off x="7415925" y="3571875"/>
            <a:ext cx="33441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Figtree"/>
                <a:ea typeface="Figtree"/>
                <a:cs typeface="Figtree"/>
                <a:sym typeface="Figtree"/>
              </a:rPr>
              <a:t>Abstract Semi Automatic</a:t>
            </a:r>
            <a:endParaRPr i="1" sz="1800">
              <a:solidFill>
                <a:schemeClr val="dk1"/>
              </a:solidFill>
              <a:latin typeface="Figtree"/>
              <a:ea typeface="Figtree"/>
              <a:cs typeface="Figtree"/>
              <a:sym typeface="Figtre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33dc0a0c6e8_0_33"/>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Identifying the Most Preferred Style Per Song</a:t>
            </a:r>
            <a:endParaRPr/>
          </a:p>
        </p:txBody>
      </p:sp>
      <p:sp>
        <p:nvSpPr>
          <p:cNvPr id="732" name="Google Shape;732;g33dc0a0c6e8_0_33"/>
          <p:cNvSpPr txBox="1"/>
          <p:nvPr>
            <p:ph idx="1" type="body"/>
          </p:nvPr>
        </p:nvSpPr>
        <p:spPr>
          <a:xfrm>
            <a:off x="7608650" y="2291250"/>
            <a:ext cx="4106400" cy="40584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Font typeface="Arial"/>
              <a:buChar char="•"/>
            </a:pPr>
            <a:r>
              <a:rPr b="1" lang="en-US" sz="1600">
                <a:latin typeface="Arial"/>
                <a:ea typeface="Arial"/>
                <a:cs typeface="Arial"/>
                <a:sym typeface="Arial"/>
              </a:rPr>
              <a:t>Album Cover Style dominates across multiple genres</a:t>
            </a:r>
            <a:r>
              <a:rPr lang="en-US" sz="1600">
                <a:latin typeface="Arial"/>
                <a:ea typeface="Arial"/>
                <a:cs typeface="Arial"/>
                <a:sym typeface="Arial"/>
              </a:rPr>
              <a:t>—suggesting a strong association between structured, thematic visuals and certain types of music.</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b="1" lang="en-US" sz="1600">
                <a:latin typeface="Arial"/>
                <a:ea typeface="Arial"/>
                <a:cs typeface="Arial"/>
                <a:sym typeface="Arial"/>
              </a:rPr>
              <a:t>Jazz, Pop, and Etno Senegal lean toward Imaginary Place</a:t>
            </a:r>
            <a:r>
              <a:rPr lang="en-US" sz="1600">
                <a:latin typeface="Arial"/>
                <a:ea typeface="Arial"/>
                <a:cs typeface="Arial"/>
                <a:sym typeface="Arial"/>
              </a:rPr>
              <a:t>—indicating these genres might evoke more conceptual, immersive imagery.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b="1" lang="en-US" sz="1600">
                <a:latin typeface="Arial"/>
                <a:ea typeface="Arial"/>
                <a:cs typeface="Arial"/>
                <a:sym typeface="Arial"/>
              </a:rPr>
              <a:t>Abstract Style is only dominant in Classical music</a:t>
            </a:r>
            <a:r>
              <a:rPr lang="en-US" sz="1600">
                <a:latin typeface="Arial"/>
                <a:ea typeface="Arial"/>
                <a:cs typeface="Arial"/>
                <a:sym typeface="Arial"/>
              </a:rPr>
              <a:t>—which suggests that classical listeners perceive music more fluidly and conceptually.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b="1" lang="en-US" sz="1600">
                <a:latin typeface="Arial"/>
                <a:ea typeface="Arial"/>
                <a:cs typeface="Arial"/>
                <a:sym typeface="Arial"/>
              </a:rPr>
              <a:t>No genre chose Diffuse Clouds Style</a:t>
            </a:r>
            <a:r>
              <a:rPr lang="en-US" sz="1600">
                <a:latin typeface="Arial"/>
                <a:ea typeface="Arial"/>
                <a:cs typeface="Arial"/>
                <a:sym typeface="Arial"/>
              </a:rPr>
              <a:t>—potentially indicating it doesn’t strongly resonate as a representation of music.</a:t>
            </a:r>
            <a:endParaRPr sz="2500"/>
          </a:p>
        </p:txBody>
      </p:sp>
      <p:pic>
        <p:nvPicPr>
          <p:cNvPr id="733" name="Google Shape;733;g33dc0a0c6e8_0_33" title="Chart"/>
          <p:cNvPicPr preferRelativeResize="0"/>
          <p:nvPr/>
        </p:nvPicPr>
        <p:blipFill>
          <a:blip r:embed="rId3">
            <a:alphaModFix/>
          </a:blip>
          <a:stretch>
            <a:fillRect/>
          </a:stretch>
        </p:blipFill>
        <p:spPr>
          <a:xfrm>
            <a:off x="600075" y="1895851"/>
            <a:ext cx="7202928" cy="4453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2e3edaa84ae_0_4"/>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Dominant Style Trends Across User Groups</a:t>
            </a:r>
            <a:endParaRPr/>
          </a:p>
        </p:txBody>
      </p:sp>
      <p:sp>
        <p:nvSpPr>
          <p:cNvPr id="740" name="Google Shape;740;g2e3edaa84ae_0_4"/>
          <p:cNvSpPr txBox="1"/>
          <p:nvPr>
            <p:ph idx="1" type="body"/>
          </p:nvPr>
        </p:nvSpPr>
        <p:spPr>
          <a:xfrm>
            <a:off x="9055775" y="5250050"/>
            <a:ext cx="2824500" cy="1200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300">
                <a:latin typeface="Arial"/>
                <a:ea typeface="Arial"/>
                <a:cs typeface="Arial"/>
                <a:sym typeface="Arial"/>
              </a:rPr>
              <a:t>Imaginary Place Style is strong among:</a:t>
            </a:r>
            <a:br>
              <a:rPr lang="en-US" sz="1300">
                <a:latin typeface="Arial"/>
                <a:ea typeface="Arial"/>
                <a:cs typeface="Arial"/>
                <a:sym typeface="Arial"/>
              </a:rPr>
            </a:br>
            <a:r>
              <a:rPr lang="en-US" sz="1300">
                <a:latin typeface="Arial"/>
                <a:ea typeface="Arial"/>
                <a:cs typeface="Arial"/>
                <a:sym typeface="Arial"/>
              </a:rPr>
              <a:t> - Jazz, Classical, and Etno Senegal listeners</a:t>
            </a:r>
            <a:br>
              <a:rPr lang="en-US" sz="1300">
                <a:latin typeface="Arial"/>
                <a:ea typeface="Arial"/>
                <a:cs typeface="Arial"/>
                <a:sym typeface="Arial"/>
              </a:rPr>
            </a:br>
            <a:r>
              <a:rPr lang="en-US" sz="1300">
                <a:latin typeface="Arial"/>
                <a:ea typeface="Arial"/>
                <a:cs typeface="Arial"/>
                <a:sym typeface="Arial"/>
              </a:rPr>
              <a:t> - Preferred more by Avid Listeners &amp; Visual Artists</a:t>
            </a:r>
            <a:endParaRPr sz="2200"/>
          </a:p>
        </p:txBody>
      </p:sp>
      <p:graphicFrame>
        <p:nvGraphicFramePr>
          <p:cNvPr id="741" name="Google Shape;741;g2e3edaa84ae_0_4"/>
          <p:cNvGraphicFramePr/>
          <p:nvPr/>
        </p:nvGraphicFramePr>
        <p:xfrm>
          <a:off x="2048175" y="1829225"/>
          <a:ext cx="3000000" cy="3000000"/>
        </p:xfrm>
        <a:graphic>
          <a:graphicData uri="http://schemas.openxmlformats.org/drawingml/2006/table">
            <a:tbl>
              <a:tblPr>
                <a:noFill/>
                <a:tableStyleId>{5A213003-9A5B-4FAD-9E05-F7B976C5BE55}</a:tableStyleId>
              </a:tblPr>
              <a:tblGrid>
                <a:gridCol w="1349000"/>
                <a:gridCol w="1349000"/>
                <a:gridCol w="1349000"/>
                <a:gridCol w="1349000"/>
                <a:gridCol w="1349000"/>
                <a:gridCol w="1349000"/>
              </a:tblGrid>
              <a:tr h="618700">
                <a:tc>
                  <a:txBody>
                    <a:bodyPr/>
                    <a:lstStyle/>
                    <a:p>
                      <a:pPr indent="0" lvl="0" marL="0" rtl="0" algn="ctr">
                        <a:lnSpc>
                          <a:spcPct val="115000"/>
                        </a:lnSpc>
                        <a:spcBef>
                          <a:spcPts val="0"/>
                        </a:spcBef>
                        <a:spcAft>
                          <a:spcPts val="0"/>
                        </a:spcAft>
                        <a:buNone/>
                      </a:pPr>
                      <a:r>
                        <a:rPr b="1" lang="en-US" sz="1300"/>
                        <a:t>Song</a:t>
                      </a:r>
                      <a:endParaRPr b="1" sz="13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0:0"/>
                      </a:ext>
                    </a:extLst>
                  </a:tcPr>
                </a:tc>
                <a:tc>
                  <a:txBody>
                    <a:bodyPr/>
                    <a:lstStyle/>
                    <a:p>
                      <a:pPr indent="0" lvl="0" marL="0" rtl="0" algn="ctr">
                        <a:lnSpc>
                          <a:spcPct val="115000"/>
                        </a:lnSpc>
                        <a:spcBef>
                          <a:spcPts val="0"/>
                        </a:spcBef>
                        <a:spcAft>
                          <a:spcPts val="0"/>
                        </a:spcAft>
                        <a:buNone/>
                      </a:pPr>
                      <a:r>
                        <a:rPr b="1" lang="en-US" sz="1300"/>
                        <a:t>Casual Listeners</a:t>
                      </a:r>
                      <a:endParaRPr b="1" sz="13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0:1"/>
                      </a:ext>
                    </a:extLst>
                  </a:tcPr>
                </a:tc>
                <a:tc>
                  <a:txBody>
                    <a:bodyPr/>
                    <a:lstStyle/>
                    <a:p>
                      <a:pPr indent="0" lvl="0" marL="0" rtl="0" algn="ctr">
                        <a:lnSpc>
                          <a:spcPct val="115000"/>
                        </a:lnSpc>
                        <a:spcBef>
                          <a:spcPts val="0"/>
                        </a:spcBef>
                        <a:spcAft>
                          <a:spcPts val="0"/>
                        </a:spcAft>
                        <a:buNone/>
                      </a:pPr>
                      <a:r>
                        <a:rPr b="1" lang="en-US" sz="1300"/>
                        <a:t>Avid Listeners</a:t>
                      </a:r>
                      <a:endParaRPr b="1" sz="13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0:2"/>
                      </a:ext>
                    </a:extLst>
                  </a:tcPr>
                </a:tc>
                <a:tc>
                  <a:txBody>
                    <a:bodyPr/>
                    <a:lstStyle/>
                    <a:p>
                      <a:pPr indent="0" lvl="0" marL="0" rtl="0" algn="ctr">
                        <a:lnSpc>
                          <a:spcPct val="115000"/>
                        </a:lnSpc>
                        <a:spcBef>
                          <a:spcPts val="0"/>
                        </a:spcBef>
                        <a:spcAft>
                          <a:spcPts val="0"/>
                        </a:spcAft>
                        <a:buNone/>
                      </a:pPr>
                      <a:r>
                        <a:rPr b="1" lang="en-US" sz="1300"/>
                        <a:t>Visual Artists</a:t>
                      </a:r>
                      <a:endParaRPr b="1" sz="13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0:3"/>
                      </a:ext>
                    </a:extLst>
                  </a:tcPr>
                </a:tc>
                <a:tc>
                  <a:txBody>
                    <a:bodyPr/>
                    <a:lstStyle/>
                    <a:p>
                      <a:pPr indent="0" lvl="0" marL="0" rtl="0" algn="ctr">
                        <a:lnSpc>
                          <a:spcPct val="115000"/>
                        </a:lnSpc>
                        <a:spcBef>
                          <a:spcPts val="0"/>
                        </a:spcBef>
                        <a:spcAft>
                          <a:spcPts val="0"/>
                        </a:spcAft>
                        <a:buNone/>
                      </a:pPr>
                      <a:r>
                        <a:rPr b="1" lang="en-US" sz="1300"/>
                        <a:t>No Background in Art</a:t>
                      </a:r>
                      <a:endParaRPr b="1" sz="13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0:4"/>
                      </a:ext>
                    </a:extLst>
                  </a:tcPr>
                </a:tc>
                <a:tc>
                  <a:txBody>
                    <a:bodyPr/>
                    <a:lstStyle/>
                    <a:p>
                      <a:pPr indent="0" lvl="0" marL="0" rtl="0" algn="ctr">
                        <a:lnSpc>
                          <a:spcPct val="115000"/>
                        </a:lnSpc>
                        <a:spcBef>
                          <a:spcPts val="0"/>
                        </a:spcBef>
                        <a:spcAft>
                          <a:spcPts val="0"/>
                        </a:spcAft>
                        <a:buNone/>
                      </a:pPr>
                      <a:r>
                        <a:rPr b="1" lang="en-US" sz="1300"/>
                        <a:t>Art Hobbyist and Students</a:t>
                      </a:r>
                      <a:endParaRPr b="1" sz="13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0:5"/>
                      </a:ext>
                    </a:extLst>
                  </a:tcPr>
                </a:tc>
              </a:tr>
              <a:tr h="234675">
                <a:tc>
                  <a:txBody>
                    <a:bodyPr/>
                    <a:lstStyle/>
                    <a:p>
                      <a:pPr indent="0" lvl="0" marL="0" rtl="0" algn="l">
                        <a:lnSpc>
                          <a:spcPct val="115000"/>
                        </a:lnSpc>
                        <a:spcBef>
                          <a:spcPts val="0"/>
                        </a:spcBef>
                        <a:spcAft>
                          <a:spcPts val="0"/>
                        </a:spcAft>
                        <a:buNone/>
                      </a:pPr>
                      <a:r>
                        <a:rPr lang="en-US" sz="1300"/>
                        <a:t>Blues</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1:0"/>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1:1"/>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1:2"/>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1:3"/>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1:4"/>
                      </a:ext>
                    </a:extLst>
                  </a:tcPr>
                </a:tc>
                <a:tc>
                  <a:txBody>
                    <a:bodyPr/>
                    <a:lstStyle/>
                    <a:p>
                      <a:pPr indent="0" lvl="0" marL="0" rtl="0" algn="l">
                        <a:lnSpc>
                          <a:spcPct val="115000"/>
                        </a:lnSpc>
                        <a:spcBef>
                          <a:spcPts val="0"/>
                        </a:spcBef>
                        <a:spcAft>
                          <a:spcPts val="0"/>
                        </a:spcAft>
                        <a:buNone/>
                      </a:pPr>
                      <a:r>
                        <a:rPr lang="en-US" sz="1300"/>
                        <a:t>Diffuse Clouds</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extLst>
                      <a:ext uri="http://customooxmlschemas.google.com/">
                        <go:slidesCustomData xmlns:go="http://customooxmlschemas.google.com/" cellId="741:1:5"/>
                      </a:ext>
                    </a:extLst>
                  </a:tcPr>
                </a:tc>
              </a:tr>
              <a:tr h="234675">
                <a:tc>
                  <a:txBody>
                    <a:bodyPr/>
                    <a:lstStyle/>
                    <a:p>
                      <a:pPr indent="0" lvl="0" marL="0" rtl="0" algn="l">
                        <a:lnSpc>
                          <a:spcPct val="115000"/>
                        </a:lnSpc>
                        <a:spcBef>
                          <a:spcPts val="0"/>
                        </a:spcBef>
                        <a:spcAft>
                          <a:spcPts val="0"/>
                        </a:spcAft>
                        <a:buNone/>
                      </a:pPr>
                      <a:r>
                        <a:rPr lang="en-US" sz="1300"/>
                        <a:t>Groovy</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2:0"/>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2:1"/>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2:2"/>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2:3"/>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2:4"/>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2:5"/>
                      </a:ext>
                    </a:extLst>
                  </a:tcPr>
                </a:tc>
              </a:tr>
              <a:tr h="234675">
                <a:tc>
                  <a:txBody>
                    <a:bodyPr/>
                    <a:lstStyle/>
                    <a:p>
                      <a:pPr indent="0" lvl="0" marL="0" rtl="0" algn="l">
                        <a:lnSpc>
                          <a:spcPct val="115000"/>
                        </a:lnSpc>
                        <a:spcBef>
                          <a:spcPts val="0"/>
                        </a:spcBef>
                        <a:spcAft>
                          <a:spcPts val="0"/>
                        </a:spcAft>
                        <a:buNone/>
                      </a:pPr>
                      <a:r>
                        <a:rPr lang="en-US" sz="1300"/>
                        <a:t>Classical</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3:0"/>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3:1"/>
                      </a:ext>
                    </a:extLst>
                  </a:tcPr>
                </a:tc>
                <a:tc>
                  <a:txBody>
                    <a:bodyPr/>
                    <a:lstStyle/>
                    <a:p>
                      <a:pPr indent="0" lvl="0" marL="0" rtl="0" algn="l">
                        <a:lnSpc>
                          <a:spcPct val="115000"/>
                        </a:lnSpc>
                        <a:spcBef>
                          <a:spcPts val="0"/>
                        </a:spcBef>
                        <a:spcAft>
                          <a:spcPts val="0"/>
                        </a:spcAft>
                        <a:buNone/>
                      </a:pPr>
                      <a:r>
                        <a:rPr lang="en-US" sz="1300"/>
                        <a:t>Abstract</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extLst>
                      <a:ext uri="http://customooxmlschemas.google.com/">
                        <go:slidesCustomData xmlns:go="http://customooxmlschemas.google.com/" cellId="741:3:2"/>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3:3"/>
                      </a:ext>
                    </a:extLst>
                  </a:tcPr>
                </a:tc>
                <a:tc>
                  <a:txBody>
                    <a:bodyPr/>
                    <a:lstStyle/>
                    <a:p>
                      <a:pPr indent="0" lvl="0" marL="0" rtl="0" algn="l">
                        <a:lnSpc>
                          <a:spcPct val="115000"/>
                        </a:lnSpc>
                        <a:spcBef>
                          <a:spcPts val="0"/>
                        </a:spcBef>
                        <a:spcAft>
                          <a:spcPts val="0"/>
                        </a:spcAft>
                        <a:buNone/>
                      </a:pPr>
                      <a:r>
                        <a:rPr lang="en-US" sz="1300"/>
                        <a:t>N/A</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extLst>
                      <a:ext uri="http://customooxmlschemas.google.com/">
                        <go:slidesCustomData xmlns:go="http://customooxmlschemas.google.com/" cellId="741:3:4"/>
                      </a:ext>
                    </a:extLst>
                  </a:tcPr>
                </a:tc>
                <a:tc>
                  <a:txBody>
                    <a:bodyPr/>
                    <a:lstStyle/>
                    <a:p>
                      <a:pPr indent="0" lvl="0" marL="0" rtl="0" algn="l">
                        <a:lnSpc>
                          <a:spcPct val="115000"/>
                        </a:lnSpc>
                        <a:spcBef>
                          <a:spcPts val="0"/>
                        </a:spcBef>
                        <a:spcAft>
                          <a:spcPts val="0"/>
                        </a:spcAft>
                        <a:buNone/>
                      </a:pPr>
                      <a:r>
                        <a:rPr lang="en-US" sz="1300"/>
                        <a:t>Abstract</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extLst>
                      <a:ext uri="http://customooxmlschemas.google.com/">
                        <go:slidesCustomData xmlns:go="http://customooxmlschemas.google.com/" cellId="741:3:5"/>
                      </a:ext>
                    </a:extLst>
                  </a:tcPr>
                </a:tc>
              </a:tr>
              <a:tr h="234675">
                <a:tc>
                  <a:txBody>
                    <a:bodyPr/>
                    <a:lstStyle/>
                    <a:p>
                      <a:pPr indent="0" lvl="0" marL="0" rtl="0" algn="l">
                        <a:lnSpc>
                          <a:spcPct val="115000"/>
                        </a:lnSpc>
                        <a:spcBef>
                          <a:spcPts val="0"/>
                        </a:spcBef>
                        <a:spcAft>
                          <a:spcPts val="0"/>
                        </a:spcAft>
                        <a:buNone/>
                      </a:pPr>
                      <a:r>
                        <a:rPr lang="en-US" sz="1300"/>
                        <a:t>Electronic</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4:0"/>
                      </a:ext>
                    </a:extLst>
                  </a:tcPr>
                </a:tc>
                <a:tc>
                  <a:txBody>
                    <a:bodyPr/>
                    <a:lstStyle/>
                    <a:p>
                      <a:pPr indent="0" lvl="0" marL="0" rtl="0" algn="l">
                        <a:lnSpc>
                          <a:spcPct val="115000"/>
                        </a:lnSpc>
                        <a:spcBef>
                          <a:spcPts val="0"/>
                        </a:spcBef>
                        <a:spcAft>
                          <a:spcPts val="0"/>
                        </a:spcAft>
                        <a:buNone/>
                      </a:pPr>
                      <a:r>
                        <a:rPr lang="en-US" sz="1300"/>
                        <a:t>N/A</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extLst>
                      <a:ext uri="http://customooxmlschemas.google.com/">
                        <go:slidesCustomData xmlns:go="http://customooxmlschemas.google.com/" cellId="741:4:1"/>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4:2"/>
                      </a:ext>
                    </a:extLst>
                  </a:tcPr>
                </a:tc>
                <a:tc>
                  <a:txBody>
                    <a:bodyPr/>
                    <a:lstStyle/>
                    <a:p>
                      <a:pPr indent="0" lvl="0" marL="0" rtl="0" algn="l">
                        <a:lnSpc>
                          <a:spcPct val="115000"/>
                        </a:lnSpc>
                        <a:spcBef>
                          <a:spcPts val="0"/>
                        </a:spcBef>
                        <a:spcAft>
                          <a:spcPts val="0"/>
                        </a:spcAft>
                        <a:buNone/>
                      </a:pPr>
                      <a:r>
                        <a:rPr lang="en-US" sz="1300"/>
                        <a:t>N/A</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extLst>
                      <a:ext uri="http://customooxmlschemas.google.com/">
                        <go:slidesCustomData xmlns:go="http://customooxmlschemas.google.com/" cellId="741:4:3"/>
                      </a:ext>
                    </a:extLst>
                  </a:tcPr>
                </a:tc>
                <a:tc>
                  <a:txBody>
                    <a:bodyPr/>
                    <a:lstStyle/>
                    <a:p>
                      <a:pPr indent="0" lvl="0" marL="0" rtl="0" algn="l">
                        <a:lnSpc>
                          <a:spcPct val="115000"/>
                        </a:lnSpc>
                        <a:spcBef>
                          <a:spcPts val="0"/>
                        </a:spcBef>
                        <a:spcAft>
                          <a:spcPts val="0"/>
                        </a:spcAft>
                        <a:buNone/>
                      </a:pPr>
                      <a:r>
                        <a:rPr lang="en-US" sz="1300"/>
                        <a:t>Abstract</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extLst>
                      <a:ext uri="http://customooxmlschemas.google.com/">
                        <go:slidesCustomData xmlns:go="http://customooxmlschemas.google.com/" cellId="741:4:4"/>
                      </a:ext>
                    </a:extLst>
                  </a:tcPr>
                </a:tc>
                <a:tc>
                  <a:txBody>
                    <a:bodyPr/>
                    <a:lstStyle/>
                    <a:p>
                      <a:pPr indent="0" lvl="0" marL="0" rtl="0" algn="l">
                        <a:lnSpc>
                          <a:spcPct val="115000"/>
                        </a:lnSpc>
                        <a:spcBef>
                          <a:spcPts val="0"/>
                        </a:spcBef>
                        <a:spcAft>
                          <a:spcPts val="0"/>
                        </a:spcAft>
                        <a:buNone/>
                      </a:pPr>
                      <a:r>
                        <a:rPr lang="en-US" sz="1300"/>
                        <a:t>Diffuse Clouds</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extLst>
                      <a:ext uri="http://customooxmlschemas.google.com/">
                        <go:slidesCustomData xmlns:go="http://customooxmlschemas.google.com/" cellId="741:4:5"/>
                      </a:ext>
                    </a:extLst>
                  </a:tcPr>
                </a:tc>
              </a:tr>
              <a:tr h="234675">
                <a:tc>
                  <a:txBody>
                    <a:bodyPr/>
                    <a:lstStyle/>
                    <a:p>
                      <a:pPr indent="0" lvl="0" marL="0" rtl="0" algn="l">
                        <a:lnSpc>
                          <a:spcPct val="115000"/>
                        </a:lnSpc>
                        <a:spcBef>
                          <a:spcPts val="0"/>
                        </a:spcBef>
                        <a:spcAft>
                          <a:spcPts val="0"/>
                        </a:spcAft>
                        <a:buNone/>
                      </a:pPr>
                      <a:r>
                        <a:rPr lang="en-US" sz="1300"/>
                        <a:t>Jazz</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5:0"/>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5:1"/>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5:2"/>
                      </a:ext>
                    </a:extLst>
                  </a:tcPr>
                </a:tc>
                <a:tc>
                  <a:txBody>
                    <a:bodyPr/>
                    <a:lstStyle/>
                    <a:p>
                      <a:pPr indent="0" lvl="0" marL="0" rtl="0" algn="l">
                        <a:lnSpc>
                          <a:spcPct val="115000"/>
                        </a:lnSpc>
                        <a:spcBef>
                          <a:spcPts val="0"/>
                        </a:spcBef>
                        <a:spcAft>
                          <a:spcPts val="0"/>
                        </a:spcAft>
                        <a:buNone/>
                      </a:pPr>
                      <a:r>
                        <a:rPr lang="en-US" sz="1300"/>
                        <a:t>Abstract</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extLst>
                      <a:ext uri="http://customooxmlschemas.google.com/">
                        <go:slidesCustomData xmlns:go="http://customooxmlschemas.google.com/" cellId="741:5:3"/>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5:4"/>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5:5"/>
                      </a:ext>
                    </a:extLst>
                  </a:tcPr>
                </a:tc>
              </a:tr>
              <a:tr h="234675">
                <a:tc>
                  <a:txBody>
                    <a:bodyPr/>
                    <a:lstStyle/>
                    <a:p>
                      <a:pPr indent="0" lvl="0" marL="0" rtl="0" algn="l">
                        <a:lnSpc>
                          <a:spcPct val="115000"/>
                        </a:lnSpc>
                        <a:spcBef>
                          <a:spcPts val="0"/>
                        </a:spcBef>
                        <a:spcAft>
                          <a:spcPts val="0"/>
                        </a:spcAft>
                        <a:buNone/>
                      </a:pPr>
                      <a:r>
                        <a:rPr lang="en-US" sz="1300"/>
                        <a:t>Pop</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6:0"/>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6:1"/>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6:2"/>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6:3"/>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6:4"/>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6:5"/>
                      </a:ext>
                    </a:extLst>
                  </a:tcPr>
                </a:tc>
              </a:tr>
              <a:tr h="234675">
                <a:tc>
                  <a:txBody>
                    <a:bodyPr/>
                    <a:lstStyle/>
                    <a:p>
                      <a:pPr indent="0" lvl="0" marL="0" rtl="0" algn="l">
                        <a:lnSpc>
                          <a:spcPct val="115000"/>
                        </a:lnSpc>
                        <a:spcBef>
                          <a:spcPts val="0"/>
                        </a:spcBef>
                        <a:spcAft>
                          <a:spcPts val="0"/>
                        </a:spcAft>
                        <a:buNone/>
                      </a:pPr>
                      <a:r>
                        <a:rPr lang="en-US" sz="1300"/>
                        <a:t>Rock</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7:0"/>
                      </a:ext>
                    </a:extLst>
                  </a:tcPr>
                </a:tc>
                <a:tc>
                  <a:txBody>
                    <a:bodyPr/>
                    <a:lstStyle/>
                    <a:p>
                      <a:pPr indent="0" lvl="0" marL="0" rtl="0" algn="l">
                        <a:lnSpc>
                          <a:spcPct val="115000"/>
                        </a:lnSpc>
                        <a:spcBef>
                          <a:spcPts val="0"/>
                        </a:spcBef>
                        <a:spcAft>
                          <a:spcPts val="0"/>
                        </a:spcAft>
                        <a:buNone/>
                      </a:pPr>
                      <a:r>
                        <a:rPr lang="en-US" sz="1300"/>
                        <a:t>Diffuse Clouds</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extLst>
                      <a:ext uri="http://customooxmlschemas.google.com/">
                        <go:slidesCustomData xmlns:go="http://customooxmlschemas.google.com/" cellId="741:7:1"/>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7:2"/>
                      </a:ext>
                    </a:extLst>
                  </a:tcPr>
                </a:tc>
                <a:tc>
                  <a:txBody>
                    <a:bodyPr/>
                    <a:lstStyle/>
                    <a:p>
                      <a:pPr indent="0" lvl="0" marL="0" rtl="0" algn="l">
                        <a:lnSpc>
                          <a:spcPct val="115000"/>
                        </a:lnSpc>
                        <a:spcBef>
                          <a:spcPts val="0"/>
                        </a:spcBef>
                        <a:spcAft>
                          <a:spcPts val="0"/>
                        </a:spcAft>
                        <a:buNone/>
                      </a:pPr>
                      <a:r>
                        <a:rPr lang="en-US" sz="1300"/>
                        <a:t>Abstract</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extLst>
                      <a:ext uri="http://customooxmlschemas.google.com/">
                        <go:slidesCustomData xmlns:go="http://customooxmlschemas.google.com/" cellId="741:7:3"/>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7:4"/>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7:5"/>
                      </a:ext>
                    </a:extLst>
                  </a:tcPr>
                </a:tc>
              </a:tr>
              <a:tr h="234675">
                <a:tc>
                  <a:txBody>
                    <a:bodyPr/>
                    <a:lstStyle/>
                    <a:p>
                      <a:pPr indent="0" lvl="0" marL="0" rtl="0" algn="l">
                        <a:lnSpc>
                          <a:spcPct val="115000"/>
                        </a:lnSpc>
                        <a:spcBef>
                          <a:spcPts val="0"/>
                        </a:spcBef>
                        <a:spcAft>
                          <a:spcPts val="0"/>
                        </a:spcAft>
                        <a:buNone/>
                      </a:pPr>
                      <a:r>
                        <a:rPr lang="en-US" sz="1300"/>
                        <a:t>Rap</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8:0"/>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8:1"/>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8:2"/>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8:3"/>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8:4"/>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8:5"/>
                      </a:ext>
                    </a:extLst>
                  </a:tcPr>
                </a:tc>
              </a:tr>
              <a:tr h="234675">
                <a:tc>
                  <a:txBody>
                    <a:bodyPr/>
                    <a:lstStyle/>
                    <a:p>
                      <a:pPr indent="0" lvl="0" marL="0" rtl="0" algn="l">
                        <a:lnSpc>
                          <a:spcPct val="115000"/>
                        </a:lnSpc>
                        <a:spcBef>
                          <a:spcPts val="0"/>
                        </a:spcBef>
                        <a:spcAft>
                          <a:spcPts val="0"/>
                        </a:spcAft>
                        <a:buNone/>
                      </a:pPr>
                      <a:r>
                        <a:rPr lang="en-US" sz="1300"/>
                        <a:t>Etno Spanish</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9:0"/>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9:1"/>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9:2"/>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9:3"/>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9:4"/>
                      </a:ext>
                    </a:extLst>
                  </a:tcPr>
                </a:tc>
                <a:tc>
                  <a:txBody>
                    <a:bodyPr/>
                    <a:lstStyle/>
                    <a:p>
                      <a:pPr indent="0" lvl="0" marL="0" rtl="0" algn="l">
                        <a:lnSpc>
                          <a:spcPct val="115000"/>
                        </a:lnSpc>
                        <a:spcBef>
                          <a:spcPts val="0"/>
                        </a:spcBef>
                        <a:spcAft>
                          <a:spcPts val="0"/>
                        </a:spcAft>
                        <a:buNone/>
                      </a:pPr>
                      <a:r>
                        <a:rPr lang="en-US" sz="1300"/>
                        <a:t>Album Cover</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4A853"/>
                    </a:solidFill>
                    <a:extLst>
                      <a:ext uri="http://customooxmlschemas.google.com/">
                        <go:slidesCustomData xmlns:go="http://customooxmlschemas.google.com/" cellId="741:9:5"/>
                      </a:ext>
                    </a:extLst>
                  </a:tcPr>
                </a:tc>
              </a:tr>
              <a:tr h="234675">
                <a:tc>
                  <a:txBody>
                    <a:bodyPr/>
                    <a:lstStyle/>
                    <a:p>
                      <a:pPr indent="0" lvl="0" marL="0" rtl="0" algn="l">
                        <a:lnSpc>
                          <a:spcPct val="115000"/>
                        </a:lnSpc>
                        <a:spcBef>
                          <a:spcPts val="0"/>
                        </a:spcBef>
                        <a:spcAft>
                          <a:spcPts val="0"/>
                        </a:spcAft>
                        <a:buNone/>
                      </a:pPr>
                      <a:r>
                        <a:rPr lang="en-US" sz="1300"/>
                        <a:t>Etno Senegal</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extLst>
                      <a:ext uri="http://customooxmlschemas.google.com/">
                        <go:slidesCustomData xmlns:go="http://customooxmlschemas.google.com/" cellId="741:10:0"/>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10:1"/>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10:2"/>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10:3"/>
                      </a:ext>
                    </a:extLst>
                  </a:tcPr>
                </a:tc>
                <a:tc>
                  <a:txBody>
                    <a:bodyPr/>
                    <a:lstStyle/>
                    <a:p>
                      <a:pPr indent="0" lvl="0" marL="0" rtl="0" algn="l">
                        <a:lnSpc>
                          <a:spcPct val="115000"/>
                        </a:lnSpc>
                        <a:spcBef>
                          <a:spcPts val="0"/>
                        </a:spcBef>
                        <a:spcAft>
                          <a:spcPts val="0"/>
                        </a:spcAft>
                        <a:buNone/>
                      </a:pPr>
                      <a:r>
                        <a:rPr lang="en-US" sz="1300"/>
                        <a:t>Imaginary Place</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BBC04"/>
                    </a:solidFill>
                    <a:extLst>
                      <a:ext uri="http://customooxmlschemas.google.com/">
                        <go:slidesCustomData xmlns:go="http://customooxmlschemas.google.com/" cellId="741:10:4"/>
                      </a:ext>
                    </a:extLst>
                  </a:tcPr>
                </a:tc>
                <a:tc>
                  <a:txBody>
                    <a:bodyPr/>
                    <a:lstStyle/>
                    <a:p>
                      <a:pPr indent="0" lvl="0" marL="0" rtl="0" algn="l">
                        <a:lnSpc>
                          <a:spcPct val="115000"/>
                        </a:lnSpc>
                        <a:spcBef>
                          <a:spcPts val="0"/>
                        </a:spcBef>
                        <a:spcAft>
                          <a:spcPts val="0"/>
                        </a:spcAft>
                        <a:buNone/>
                      </a:pPr>
                      <a:r>
                        <a:rPr lang="en-US" sz="1300"/>
                        <a:t>Diffuse Clouds</a:t>
                      </a:r>
                      <a:endParaRPr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4335"/>
                    </a:solidFill>
                    <a:extLst>
                      <a:ext uri="http://customooxmlschemas.google.com/">
                        <go:slidesCustomData xmlns:go="http://customooxmlschemas.google.com/" cellId="741:10:5"/>
                      </a:ext>
                    </a:extLst>
                  </a:tcPr>
                </a:tc>
              </a:tr>
            </a:tbl>
          </a:graphicData>
        </a:graphic>
      </p:graphicFrame>
      <p:sp>
        <p:nvSpPr>
          <p:cNvPr id="742" name="Google Shape;742;g2e3edaa84ae_0_4"/>
          <p:cNvSpPr txBox="1"/>
          <p:nvPr/>
        </p:nvSpPr>
        <p:spPr>
          <a:xfrm>
            <a:off x="791925" y="5280050"/>
            <a:ext cx="3591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Album Cover Style is the most frequently chosen overall, especially among:</a:t>
            </a:r>
            <a:br>
              <a:rPr b="1" lang="en-US" sz="1300">
                <a:solidFill>
                  <a:schemeClr val="dk1"/>
                </a:solidFill>
              </a:rPr>
            </a:br>
            <a:r>
              <a:rPr lang="en-US" sz="1300">
                <a:solidFill>
                  <a:schemeClr val="dk1"/>
                </a:solidFill>
              </a:rPr>
              <a:t> - Casual Listeners, Avid Listeners, and No Background in Art</a:t>
            </a:r>
            <a:br>
              <a:rPr lang="en-US" sz="1300">
                <a:solidFill>
                  <a:schemeClr val="dk1"/>
                </a:solidFill>
              </a:rPr>
            </a:br>
            <a:r>
              <a:rPr lang="en-US" sz="1300">
                <a:solidFill>
                  <a:schemeClr val="dk1"/>
                </a:solidFill>
              </a:rPr>
              <a:t> - Highly dominant in Rap, Pop, Blues, and Etno Spanish</a:t>
            </a:r>
            <a:endParaRPr sz="1300">
              <a:solidFill>
                <a:schemeClr val="dk1"/>
              </a:solidFill>
            </a:endParaRPr>
          </a:p>
        </p:txBody>
      </p:sp>
      <p:sp>
        <p:nvSpPr>
          <p:cNvPr id="743" name="Google Shape;743;g2e3edaa84ae_0_4"/>
          <p:cNvSpPr txBox="1"/>
          <p:nvPr/>
        </p:nvSpPr>
        <p:spPr>
          <a:xfrm>
            <a:off x="4915125" y="5233850"/>
            <a:ext cx="3472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Abstract &amp; Diffuse Clouds Styles appear less frequently, with:</a:t>
            </a:r>
            <a:br>
              <a:rPr lang="en-US" sz="1300">
                <a:solidFill>
                  <a:schemeClr val="dk1"/>
                </a:solidFill>
              </a:rPr>
            </a:br>
            <a:r>
              <a:rPr lang="en-US" sz="1300">
                <a:solidFill>
                  <a:schemeClr val="dk1"/>
                </a:solidFill>
              </a:rPr>
              <a:t> - Abstract being chosen by Visual Artists &amp; Art Hobbyists.</a:t>
            </a:r>
            <a:br>
              <a:rPr lang="en-US" sz="1300">
                <a:solidFill>
                  <a:schemeClr val="dk1"/>
                </a:solidFill>
              </a:rPr>
            </a:br>
            <a:r>
              <a:rPr lang="en-US" sz="1300">
                <a:solidFill>
                  <a:schemeClr val="dk1"/>
                </a:solidFill>
              </a:rPr>
              <a:t> - Diffuse Clouds being chosen mostly by Art Hobbyists &amp; Rock listeners.</a:t>
            </a:r>
            <a:endParaRPr sz="2200">
              <a:solidFill>
                <a:schemeClr val="dk1"/>
              </a:solidFill>
              <a:latin typeface="Figtree"/>
              <a:ea typeface="Figtree"/>
              <a:cs typeface="Figtree"/>
              <a:sym typeface="Figtre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e3edaa84ae_0_42"/>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sz="3200"/>
              <a:t>How Well Do AI-generated Visuals Represent The Music?</a:t>
            </a:r>
            <a:endParaRPr sz="3200"/>
          </a:p>
        </p:txBody>
      </p:sp>
      <p:pic>
        <p:nvPicPr>
          <p:cNvPr descr="Forms response chart. Question title: Overall, how well do the AI-generated visuals represent the music?. Number of responses: 23 responses." id="750" name="Google Shape;750;g2e3edaa84ae_0_42" title="Overall, how well do the AI-generated visuals represent the music?"/>
          <p:cNvPicPr preferRelativeResize="0"/>
          <p:nvPr/>
        </p:nvPicPr>
        <p:blipFill>
          <a:blip r:embed="rId3">
            <a:alphaModFix/>
          </a:blip>
          <a:stretch>
            <a:fillRect/>
          </a:stretch>
        </p:blipFill>
        <p:spPr>
          <a:xfrm>
            <a:off x="1684188" y="1919299"/>
            <a:ext cx="8821975" cy="4195600"/>
          </a:xfrm>
          <a:prstGeom prst="rect">
            <a:avLst/>
          </a:prstGeom>
          <a:noFill/>
          <a:ln>
            <a:noFill/>
          </a:ln>
        </p:spPr>
      </p:pic>
      <p:sp>
        <p:nvSpPr>
          <p:cNvPr id="751" name="Google Shape;751;g2e3edaa84ae_0_42"/>
          <p:cNvSpPr txBox="1"/>
          <p:nvPr/>
        </p:nvSpPr>
        <p:spPr>
          <a:xfrm>
            <a:off x="8645250" y="5643175"/>
            <a:ext cx="23274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200">
                <a:solidFill>
                  <a:schemeClr val="dk2"/>
                </a:solidFill>
                <a:latin typeface="Figtree"/>
                <a:ea typeface="Figtree"/>
                <a:cs typeface="Figtree"/>
                <a:sym typeface="Figtree"/>
              </a:rPr>
              <a:t>Very Well</a:t>
            </a:r>
            <a:endParaRPr/>
          </a:p>
        </p:txBody>
      </p:sp>
      <p:sp>
        <p:nvSpPr>
          <p:cNvPr id="752" name="Google Shape;752;g2e3edaa84ae_0_42"/>
          <p:cNvSpPr txBox="1"/>
          <p:nvPr/>
        </p:nvSpPr>
        <p:spPr>
          <a:xfrm>
            <a:off x="2802775" y="5643175"/>
            <a:ext cx="11094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200">
                <a:solidFill>
                  <a:schemeClr val="dk2"/>
                </a:solidFill>
                <a:latin typeface="Figtree"/>
                <a:ea typeface="Figtree"/>
                <a:cs typeface="Figtree"/>
                <a:sym typeface="Figtree"/>
              </a:rPr>
              <a:t>Bad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e3edaa84ae_0_59"/>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sz="3000"/>
              <a:t>Would a Different Visual Style Better Represent The Music?</a:t>
            </a:r>
            <a:endParaRPr sz="3000"/>
          </a:p>
        </p:txBody>
      </p:sp>
      <p:pic>
        <p:nvPicPr>
          <p:cNvPr descr="Forms response chart. Question title: Would a different visual style better represent the music?. Number of responses: 23 responses." id="759" name="Google Shape;759;g2e3edaa84ae_0_59" title="Would a different visual style better represent the music?"/>
          <p:cNvPicPr preferRelativeResize="0"/>
          <p:nvPr/>
        </p:nvPicPr>
        <p:blipFill>
          <a:blip r:embed="rId3">
            <a:alphaModFix/>
          </a:blip>
          <a:stretch>
            <a:fillRect/>
          </a:stretch>
        </p:blipFill>
        <p:spPr>
          <a:xfrm>
            <a:off x="805538" y="2026624"/>
            <a:ext cx="10218977" cy="4301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2e3edaa84ae_0_79"/>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Alternative Style Ideas</a:t>
            </a:r>
            <a:endParaRPr/>
          </a:p>
        </p:txBody>
      </p:sp>
      <p:sp>
        <p:nvSpPr>
          <p:cNvPr id="766" name="Google Shape;766;g2e3edaa84ae_0_79"/>
          <p:cNvSpPr txBox="1"/>
          <p:nvPr>
            <p:ph idx="1" type="body"/>
          </p:nvPr>
        </p:nvSpPr>
        <p:spPr>
          <a:xfrm>
            <a:off x="600075" y="1872350"/>
            <a:ext cx="10990200" cy="4768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 </a:t>
            </a:r>
            <a:r>
              <a:rPr i="1" lang="en-US" sz="1100">
                <a:latin typeface="Arial"/>
                <a:ea typeface="Arial"/>
                <a:cs typeface="Arial"/>
                <a:sym typeface="Arial"/>
              </a:rPr>
              <a:t>"In general, I prefer styles that open your mind because that way the music penetrates better inside you: styles where suggestive people or landscapes appear, not a simple colored image."</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"A style with people included more."</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"The style that includes more alive creatures maybe?"</a:t>
            </a:r>
            <a:endParaRPr i="1" sz="1100">
              <a:latin typeface="Arial"/>
              <a:ea typeface="Arial"/>
              <a:cs typeface="Arial"/>
              <a:sym typeface="Arial"/>
            </a:endParaRPr>
          </a:p>
          <a:p>
            <a:pPr indent="0" lvl="0" marL="0" rtl="0" algn="l">
              <a:lnSpc>
                <a:spcPct val="115000"/>
              </a:lnSpc>
              <a:spcBef>
                <a:spcPts val="1200"/>
              </a:spcBef>
              <a:spcAft>
                <a:spcPts val="0"/>
              </a:spcAft>
              <a:buNone/>
            </a:pPr>
            <a:r>
              <a:t/>
            </a:r>
            <a:endParaRPr i="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 </a:t>
            </a:r>
            <a:r>
              <a:rPr i="1" lang="en-US" sz="1100">
                <a:latin typeface="Arial"/>
                <a:ea typeface="Arial"/>
                <a:cs typeface="Arial"/>
                <a:sym typeface="Arial"/>
              </a:rPr>
              <a:t>"Maybe something related to cups/glasses, like some songs may be a cocktail and others may be more coffee in a mug."</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"Something related to food, like different pizza toppings or sandwiches with different fillings."</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"Maybe there can be some relation to the bouba-kiki thing with words being more like one shape or another."</a:t>
            </a:r>
            <a:endParaRPr i="1" sz="1100">
              <a:latin typeface="Arial"/>
              <a:ea typeface="Arial"/>
              <a:cs typeface="Arial"/>
              <a:sym typeface="Arial"/>
            </a:endParaRPr>
          </a:p>
          <a:p>
            <a:pPr indent="0" lvl="0" marL="0" rtl="0" algn="l">
              <a:lnSpc>
                <a:spcPct val="115000"/>
              </a:lnSpc>
              <a:spcBef>
                <a:spcPts val="1200"/>
              </a:spcBef>
              <a:spcAft>
                <a:spcPts val="0"/>
              </a:spcAft>
              <a:buNone/>
            </a:pPr>
            <a:r>
              <a:t/>
            </a:r>
            <a:endParaRPr i="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 </a:t>
            </a:r>
            <a:r>
              <a:rPr i="1" lang="en-US" sz="1100">
                <a:latin typeface="Arial"/>
                <a:ea typeface="Arial"/>
                <a:cs typeface="Arial"/>
                <a:sym typeface="Arial"/>
              </a:rPr>
              <a:t>"For the 4th song, maybe a more digital concept, 80-90s or vaporwave style could fit nicely."</a:t>
            </a:r>
            <a:endParaRPr i="1" sz="1100">
              <a:latin typeface="Arial"/>
              <a:ea typeface="Arial"/>
              <a:cs typeface="Arial"/>
              <a:sym typeface="Arial"/>
            </a:endParaRPr>
          </a:p>
          <a:p>
            <a:pPr indent="0" lvl="0" marL="0" rtl="0" algn="l">
              <a:lnSpc>
                <a:spcPct val="115000"/>
              </a:lnSpc>
              <a:spcBef>
                <a:spcPts val="1200"/>
              </a:spcBef>
              <a:spcAft>
                <a:spcPts val="0"/>
              </a:spcAft>
              <a:buNone/>
            </a:pPr>
            <a:r>
              <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a:t>
            </a:r>
            <a:r>
              <a:rPr i="1" lang="en-US" sz="1100">
                <a:latin typeface="Arial"/>
                <a:ea typeface="Arial"/>
                <a:cs typeface="Arial"/>
                <a:sym typeface="Arial"/>
              </a:rPr>
              <a:t>"I did find myself mostly focusing on the colors and shapes contained in the images, even the ones with clearer motives, so I guess maybe I think the more abstract styles could be explored further rather than trying new styles."</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"Maybe something that also includes chiaroscuro, impressionism, or baroque art, not only realist or abstract art."</a:t>
            </a:r>
            <a:endParaRPr i="1" sz="1100">
              <a:latin typeface="Arial"/>
              <a:ea typeface="Arial"/>
              <a:cs typeface="Arial"/>
              <a:sym typeface="Arial"/>
            </a:endParaRPr>
          </a:p>
          <a:p>
            <a:pPr indent="0" lvl="0" marL="0" rtl="0" algn="l">
              <a:spcBef>
                <a:spcPts val="1200"/>
              </a:spcBef>
              <a:spcAft>
                <a:spcPts val="0"/>
              </a:spcAft>
              <a:buNone/>
            </a:pPr>
            <a:r>
              <a:t/>
            </a:r>
            <a:endParaRPr/>
          </a:p>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 </a:t>
            </a:r>
            <a:r>
              <a:rPr i="1" lang="en-US" sz="1100">
                <a:latin typeface="Arial"/>
                <a:ea typeface="Arial"/>
                <a:cs typeface="Arial"/>
                <a:sym typeface="Arial"/>
              </a:rPr>
              <a:t>"Less abstract images communicate a bit better, I think."</a:t>
            </a:r>
            <a:br>
              <a:rPr i="1" lang="en-US" sz="1100">
                <a:latin typeface="Arial"/>
                <a:ea typeface="Arial"/>
                <a:cs typeface="Arial"/>
                <a:sym typeface="Arial"/>
              </a:rPr>
            </a:br>
            <a:r>
              <a:rPr lang="en-US" sz="1100">
                <a:latin typeface="Arial"/>
                <a:ea typeface="Arial"/>
                <a:cs typeface="Arial"/>
                <a:sym typeface="Arial"/>
              </a:rPr>
              <a:t> 💬 </a:t>
            </a:r>
            <a:r>
              <a:rPr i="1" lang="en-US" sz="1100">
                <a:latin typeface="Arial"/>
                <a:ea typeface="Arial"/>
                <a:cs typeface="Arial"/>
                <a:sym typeface="Arial"/>
              </a:rPr>
              <a:t>"Some arts visual feels completely different from the music (or maybe that I ain’t really understand the meaning behind the music and the art itself).”</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2e3edaa84ae_0_18"/>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 Evaluating Alternative Style Preferences</a:t>
            </a:r>
            <a:endParaRPr/>
          </a:p>
        </p:txBody>
      </p:sp>
      <p:sp>
        <p:nvSpPr>
          <p:cNvPr id="773" name="Google Shape;773;g2e3edaa84ae_0_18"/>
          <p:cNvSpPr txBox="1"/>
          <p:nvPr>
            <p:ph idx="1" type="body"/>
          </p:nvPr>
        </p:nvSpPr>
        <p:spPr>
          <a:xfrm>
            <a:off x="600075" y="1872350"/>
            <a:ext cx="10637100" cy="4453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900">
                <a:latin typeface="Arial"/>
                <a:ea typeface="Arial"/>
                <a:cs typeface="Arial"/>
                <a:sym typeface="Arial"/>
              </a:rPr>
              <a:t>New Style Possibilities Based on Feedback</a:t>
            </a:r>
            <a:r>
              <a:rPr lang="en-US" sz="1900">
                <a:latin typeface="Arial"/>
                <a:ea typeface="Arial"/>
                <a:cs typeface="Arial"/>
                <a:sym typeface="Arial"/>
              </a:rPr>
              <a:t>:</a:t>
            </a:r>
            <a:endParaRPr sz="1900">
              <a:latin typeface="Arial"/>
              <a:ea typeface="Arial"/>
              <a:cs typeface="Arial"/>
              <a:sym typeface="Arial"/>
            </a:endParaRPr>
          </a:p>
          <a:p>
            <a:pPr indent="-349250" lvl="0" marL="457200" rtl="0" algn="l">
              <a:lnSpc>
                <a:spcPct val="115000"/>
              </a:lnSpc>
              <a:spcBef>
                <a:spcPts val="1200"/>
              </a:spcBef>
              <a:spcAft>
                <a:spcPts val="0"/>
              </a:spcAft>
              <a:buClr>
                <a:schemeClr val="dk1"/>
              </a:buClr>
              <a:buSzPts val="1900"/>
              <a:buChar char="●"/>
            </a:pPr>
            <a:r>
              <a:rPr b="1" lang="en-US" sz="1900">
                <a:latin typeface="Arial"/>
                <a:ea typeface="Arial"/>
                <a:cs typeface="Arial"/>
                <a:sym typeface="Arial"/>
              </a:rPr>
              <a:t>Figurative &amp; Suggestive Styles</a:t>
            </a:r>
            <a:r>
              <a:rPr lang="en-US" sz="1900">
                <a:latin typeface="Arial"/>
                <a:ea typeface="Arial"/>
                <a:cs typeface="Arial"/>
                <a:sym typeface="Arial"/>
              </a:rPr>
              <a:t> → Introduce AI-generated visuals featuring </a:t>
            </a:r>
            <a:r>
              <a:rPr b="1" lang="en-US" sz="1900">
                <a:latin typeface="Arial"/>
                <a:ea typeface="Arial"/>
                <a:cs typeface="Arial"/>
                <a:sym typeface="Arial"/>
              </a:rPr>
              <a:t>people, landscapes, or recognizable elements</a:t>
            </a:r>
            <a:r>
              <a:rPr lang="en-US" sz="1900">
                <a:latin typeface="Arial"/>
                <a:ea typeface="Arial"/>
                <a:cs typeface="Arial"/>
                <a:sym typeface="Arial"/>
              </a:rPr>
              <a:t>.</a:t>
            </a:r>
            <a:endParaRPr sz="1900">
              <a:latin typeface="Arial"/>
              <a:ea typeface="Arial"/>
              <a:cs typeface="Arial"/>
              <a:sym typeface="Arial"/>
            </a:endParaRPr>
          </a:p>
          <a:p>
            <a:pPr indent="-349250" lvl="0" marL="457200" rtl="0" algn="l">
              <a:lnSpc>
                <a:spcPct val="115000"/>
              </a:lnSpc>
              <a:spcBef>
                <a:spcPts val="0"/>
              </a:spcBef>
              <a:spcAft>
                <a:spcPts val="0"/>
              </a:spcAft>
              <a:buClr>
                <a:schemeClr val="dk1"/>
              </a:buClr>
              <a:buSzPts val="1900"/>
              <a:buChar char="●"/>
            </a:pPr>
            <a:r>
              <a:rPr b="1" lang="en-US" sz="1900">
                <a:latin typeface="Arial"/>
                <a:ea typeface="Arial"/>
                <a:cs typeface="Arial"/>
                <a:sym typeface="Arial"/>
              </a:rPr>
              <a:t>Theme-Based Symbolic Styles</a:t>
            </a:r>
            <a:r>
              <a:rPr lang="en-US" sz="1900">
                <a:latin typeface="Arial"/>
                <a:ea typeface="Arial"/>
                <a:cs typeface="Arial"/>
                <a:sym typeface="Arial"/>
              </a:rPr>
              <a:t> → Experiment with </a:t>
            </a:r>
            <a:r>
              <a:rPr b="1" lang="en-US" sz="1900">
                <a:latin typeface="Arial"/>
                <a:ea typeface="Arial"/>
                <a:cs typeface="Arial"/>
                <a:sym typeface="Arial"/>
              </a:rPr>
              <a:t>food, drink, or shape-based metaphors</a:t>
            </a:r>
            <a:r>
              <a:rPr lang="en-US" sz="1900">
                <a:latin typeface="Arial"/>
                <a:ea typeface="Arial"/>
                <a:cs typeface="Arial"/>
                <a:sym typeface="Arial"/>
              </a:rPr>
              <a:t> (e.g., </a:t>
            </a:r>
            <a:r>
              <a:rPr b="1" lang="en-US" sz="1900">
                <a:latin typeface="Arial"/>
                <a:ea typeface="Arial"/>
                <a:cs typeface="Arial"/>
                <a:sym typeface="Arial"/>
              </a:rPr>
              <a:t>Bouba-Kiki effect</a:t>
            </a:r>
            <a:r>
              <a:rPr lang="en-US" sz="1900">
                <a:latin typeface="Arial"/>
                <a:ea typeface="Arial"/>
                <a:cs typeface="Arial"/>
                <a:sym typeface="Arial"/>
              </a:rPr>
              <a:t>).</a:t>
            </a:r>
            <a:endParaRPr sz="1900">
              <a:latin typeface="Arial"/>
              <a:ea typeface="Arial"/>
              <a:cs typeface="Arial"/>
              <a:sym typeface="Arial"/>
            </a:endParaRPr>
          </a:p>
          <a:p>
            <a:pPr indent="-349250" lvl="0" marL="457200" rtl="0" algn="l">
              <a:lnSpc>
                <a:spcPct val="115000"/>
              </a:lnSpc>
              <a:spcBef>
                <a:spcPts val="0"/>
              </a:spcBef>
              <a:spcAft>
                <a:spcPts val="0"/>
              </a:spcAft>
              <a:buClr>
                <a:schemeClr val="dk1"/>
              </a:buClr>
              <a:buSzPts val="1900"/>
              <a:buChar char="●"/>
            </a:pPr>
            <a:r>
              <a:rPr b="1" lang="en-US" sz="1900">
                <a:latin typeface="Arial"/>
                <a:ea typeface="Arial"/>
                <a:cs typeface="Arial"/>
                <a:sym typeface="Arial"/>
              </a:rPr>
              <a:t>Digital &amp; Retro-Futuristic Styles</a:t>
            </a:r>
            <a:r>
              <a:rPr lang="en-US" sz="1900">
                <a:latin typeface="Arial"/>
                <a:ea typeface="Arial"/>
                <a:cs typeface="Arial"/>
                <a:sym typeface="Arial"/>
              </a:rPr>
              <a:t> → Add </a:t>
            </a:r>
            <a:r>
              <a:rPr b="1" lang="en-US" sz="1900">
                <a:latin typeface="Arial"/>
                <a:ea typeface="Arial"/>
                <a:cs typeface="Arial"/>
                <a:sym typeface="Arial"/>
              </a:rPr>
              <a:t>Vaporwave, Glitch Art, or Cyberpunk influences</a:t>
            </a:r>
            <a:r>
              <a:rPr lang="en-US" sz="1900">
                <a:latin typeface="Arial"/>
                <a:ea typeface="Arial"/>
                <a:cs typeface="Arial"/>
                <a:sym typeface="Arial"/>
              </a:rPr>
              <a:t> for electronic/digital music.</a:t>
            </a:r>
            <a:endParaRPr sz="1900">
              <a:latin typeface="Arial"/>
              <a:ea typeface="Arial"/>
              <a:cs typeface="Arial"/>
              <a:sym typeface="Arial"/>
            </a:endParaRPr>
          </a:p>
          <a:p>
            <a:pPr indent="-349250" lvl="0" marL="457200" rtl="0" algn="l">
              <a:lnSpc>
                <a:spcPct val="115000"/>
              </a:lnSpc>
              <a:spcBef>
                <a:spcPts val="0"/>
              </a:spcBef>
              <a:spcAft>
                <a:spcPts val="0"/>
              </a:spcAft>
              <a:buClr>
                <a:schemeClr val="dk1"/>
              </a:buClr>
              <a:buSzPts val="1900"/>
              <a:buChar char="●"/>
            </a:pPr>
            <a:r>
              <a:rPr b="1" lang="en-US" sz="1900">
                <a:latin typeface="Arial"/>
                <a:ea typeface="Arial"/>
                <a:cs typeface="Arial"/>
                <a:sym typeface="Arial"/>
              </a:rPr>
              <a:t>Classic Art Movements</a:t>
            </a:r>
            <a:r>
              <a:rPr lang="en-US" sz="1900">
                <a:latin typeface="Arial"/>
                <a:ea typeface="Arial"/>
                <a:cs typeface="Arial"/>
                <a:sym typeface="Arial"/>
              </a:rPr>
              <a:t> → Explore styles inspired by </a:t>
            </a:r>
            <a:r>
              <a:rPr b="1" lang="en-US" sz="1900">
                <a:latin typeface="Arial"/>
                <a:ea typeface="Arial"/>
                <a:cs typeface="Arial"/>
                <a:sym typeface="Arial"/>
              </a:rPr>
              <a:t>Baroque</a:t>
            </a:r>
            <a:r>
              <a:rPr b="1" lang="en-US" sz="1900">
                <a:latin typeface="Arial"/>
                <a:ea typeface="Arial"/>
                <a:cs typeface="Arial"/>
                <a:sym typeface="Arial"/>
              </a:rPr>
              <a:t>,</a:t>
            </a:r>
            <a:r>
              <a:rPr b="1" lang="en-US" sz="1900">
                <a:latin typeface="Arial"/>
                <a:ea typeface="Arial"/>
                <a:cs typeface="Arial"/>
                <a:sym typeface="Arial"/>
              </a:rPr>
              <a:t> </a:t>
            </a:r>
            <a:r>
              <a:rPr b="1" lang="en-US" sz="1900">
                <a:latin typeface="Arial"/>
                <a:ea typeface="Arial"/>
                <a:cs typeface="Arial"/>
                <a:sym typeface="Arial"/>
              </a:rPr>
              <a:t>Impressionism, or Chiaroscuro techniques</a:t>
            </a:r>
            <a:r>
              <a:rPr lang="en-US" sz="1900">
                <a:latin typeface="Arial"/>
                <a:ea typeface="Arial"/>
                <a:cs typeface="Arial"/>
                <a:sym typeface="Arial"/>
              </a:rPr>
              <a:t>.</a:t>
            </a:r>
            <a:endParaRPr sz="1900">
              <a:latin typeface="Arial"/>
              <a:ea typeface="Arial"/>
              <a:cs typeface="Arial"/>
              <a:sym typeface="Arial"/>
            </a:endParaRPr>
          </a:p>
          <a:p>
            <a:pPr indent="0" lvl="0" marL="457200" rtl="0" algn="l">
              <a:lnSpc>
                <a:spcPct val="115000"/>
              </a:lnSpc>
              <a:spcBef>
                <a:spcPts val="1200"/>
              </a:spcBef>
              <a:spcAft>
                <a:spcPts val="1200"/>
              </a:spcAft>
              <a:buNone/>
            </a:pPr>
            <a:r>
              <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33dc0a0c6e8_0_7"/>
          <p:cNvSpPr txBox="1"/>
          <p:nvPr>
            <p:ph type="title"/>
          </p:nvPr>
        </p:nvSpPr>
        <p:spPr>
          <a:xfrm>
            <a:off x="600074" y="2218797"/>
            <a:ext cx="7218300" cy="2852700"/>
          </a:xfrm>
          <a:prstGeom prst="rect">
            <a:avLst/>
          </a:prstGeom>
        </p:spPr>
        <p:txBody>
          <a:bodyPr anchorCtr="0" anchor="b" bIns="45700" lIns="91425" spcFirstLastPara="1" rIns="91425" wrap="square" tIns="108000">
            <a:noAutofit/>
          </a:bodyPr>
          <a:lstStyle/>
          <a:p>
            <a:pPr indent="0" lvl="0" marL="0" rtl="0" algn="l">
              <a:spcBef>
                <a:spcPts val="0"/>
              </a:spcBef>
              <a:spcAft>
                <a:spcPts val="0"/>
              </a:spcAft>
              <a:buNone/>
            </a:pPr>
            <a:r>
              <a:rPr lang="en-US"/>
              <a:t>Introduction </a:t>
            </a:r>
            <a:endParaRPr/>
          </a:p>
          <a:p>
            <a:pPr indent="0" lvl="0" marL="0" rtl="0" algn="l">
              <a:spcBef>
                <a:spcPts val="0"/>
              </a:spcBef>
              <a:spcAft>
                <a:spcPts val="0"/>
              </a:spcAft>
              <a:buNone/>
            </a:pPr>
            <a:r>
              <a:rPr lang="en-US"/>
              <a:t>&amp; Background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2e3edaa84ae_0_34"/>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Next Steps for Refining AI Prompts</a:t>
            </a:r>
            <a:endParaRPr/>
          </a:p>
        </p:txBody>
      </p:sp>
      <p:sp>
        <p:nvSpPr>
          <p:cNvPr id="780" name="Google Shape;780;g2e3edaa84ae_0_34"/>
          <p:cNvSpPr txBox="1"/>
          <p:nvPr>
            <p:ph idx="1" type="body"/>
          </p:nvPr>
        </p:nvSpPr>
        <p:spPr>
          <a:xfrm>
            <a:off x="600075" y="1872350"/>
            <a:ext cx="10910400" cy="44538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Font typeface="Arial"/>
              <a:buChar char="•"/>
            </a:pPr>
            <a:r>
              <a:rPr b="1" lang="en-US" sz="2300">
                <a:latin typeface="Arial"/>
                <a:ea typeface="Arial"/>
                <a:cs typeface="Arial"/>
                <a:sym typeface="Arial"/>
              </a:rPr>
              <a:t>Modify AI training prompts</a:t>
            </a:r>
            <a:r>
              <a:rPr lang="en-US" sz="2300">
                <a:latin typeface="Arial"/>
                <a:ea typeface="Arial"/>
                <a:cs typeface="Arial"/>
                <a:sym typeface="Arial"/>
              </a:rPr>
              <a:t> to </a:t>
            </a:r>
            <a:r>
              <a:rPr b="1" lang="en-US" sz="2300">
                <a:latin typeface="Arial"/>
                <a:ea typeface="Arial"/>
                <a:cs typeface="Arial"/>
                <a:sym typeface="Arial"/>
              </a:rPr>
              <a:t>experiment with the suggested styles</a:t>
            </a:r>
            <a:r>
              <a:rPr lang="en-US" sz="2300">
                <a:latin typeface="Arial"/>
                <a:ea typeface="Arial"/>
                <a:cs typeface="Arial"/>
                <a:sym typeface="Arial"/>
              </a:rPr>
              <a:t>.</a:t>
            </a:r>
            <a:endParaRPr sz="2300">
              <a:latin typeface="Arial"/>
              <a:ea typeface="Arial"/>
              <a:cs typeface="Arial"/>
              <a:sym typeface="Arial"/>
            </a:endParaRPr>
          </a:p>
          <a:p>
            <a:pPr indent="-374650" lvl="0" marL="457200" rtl="0" algn="l">
              <a:spcBef>
                <a:spcPts val="0"/>
              </a:spcBef>
              <a:spcAft>
                <a:spcPts val="0"/>
              </a:spcAft>
              <a:buSzPts val="2300"/>
              <a:buFont typeface="Arial"/>
              <a:buChar char="•"/>
            </a:pPr>
            <a:r>
              <a:rPr b="1" lang="en-US" sz="2300">
                <a:latin typeface="Arial"/>
                <a:ea typeface="Arial"/>
                <a:cs typeface="Arial"/>
                <a:sym typeface="Arial"/>
              </a:rPr>
              <a:t>Run a small A/B test</a:t>
            </a:r>
            <a:r>
              <a:rPr lang="en-US" sz="2300">
                <a:latin typeface="Arial"/>
                <a:ea typeface="Arial"/>
                <a:cs typeface="Arial"/>
                <a:sym typeface="Arial"/>
              </a:rPr>
              <a:t> comparing </a:t>
            </a:r>
            <a:r>
              <a:rPr b="1" lang="en-US" sz="2300">
                <a:latin typeface="Arial"/>
                <a:ea typeface="Arial"/>
                <a:cs typeface="Arial"/>
                <a:sym typeface="Arial"/>
              </a:rPr>
              <a:t>abstract vs. figurative</a:t>
            </a:r>
            <a:r>
              <a:rPr lang="en-US" sz="2300">
                <a:latin typeface="Arial"/>
                <a:ea typeface="Arial"/>
                <a:cs typeface="Arial"/>
                <a:sym typeface="Arial"/>
              </a:rPr>
              <a:t> styles.</a:t>
            </a:r>
            <a:endParaRPr sz="2300">
              <a:latin typeface="Arial"/>
              <a:ea typeface="Arial"/>
              <a:cs typeface="Arial"/>
              <a:sym typeface="Arial"/>
            </a:endParaRPr>
          </a:p>
          <a:p>
            <a:pPr indent="-374650" lvl="0" marL="457200" rtl="0" algn="l">
              <a:spcBef>
                <a:spcPts val="0"/>
              </a:spcBef>
              <a:spcAft>
                <a:spcPts val="0"/>
              </a:spcAft>
              <a:buSzPts val="2300"/>
              <a:buFont typeface="Arial"/>
              <a:buChar char="•"/>
            </a:pPr>
            <a:r>
              <a:rPr b="1" lang="en-US" sz="2300">
                <a:latin typeface="Arial"/>
                <a:ea typeface="Arial"/>
                <a:cs typeface="Arial"/>
                <a:sym typeface="Arial"/>
              </a:rPr>
              <a:t>Survey participants</a:t>
            </a:r>
            <a:r>
              <a:rPr lang="en-US" sz="2300">
                <a:latin typeface="Arial"/>
                <a:ea typeface="Arial"/>
                <a:cs typeface="Arial"/>
                <a:sym typeface="Arial"/>
              </a:rPr>
              <a:t> again to see if these new styles improve their engagement.</a:t>
            </a:r>
            <a:endParaRPr sz="2300">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33f2eca9d84_0_0"/>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Links to the codes</a:t>
            </a:r>
            <a:endParaRPr/>
          </a:p>
        </p:txBody>
      </p:sp>
      <p:sp>
        <p:nvSpPr>
          <p:cNvPr id="787" name="Google Shape;787;g33f2eca9d84_0_0"/>
          <p:cNvSpPr txBox="1"/>
          <p:nvPr>
            <p:ph idx="1" type="body"/>
          </p:nvPr>
        </p:nvSpPr>
        <p:spPr>
          <a:xfrm>
            <a:off x="600075" y="1872350"/>
            <a:ext cx="10910400" cy="44538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Font typeface="Arial"/>
              <a:buChar char="•"/>
            </a:pPr>
            <a:r>
              <a:rPr b="1" lang="en-US" sz="2300">
                <a:latin typeface="Arial"/>
                <a:ea typeface="Arial"/>
                <a:cs typeface="Arial"/>
                <a:sym typeface="Arial"/>
              </a:rPr>
              <a:t>Automatic approach</a:t>
            </a:r>
            <a:endParaRPr b="1" sz="2300">
              <a:latin typeface="Arial"/>
              <a:ea typeface="Arial"/>
              <a:cs typeface="Arial"/>
              <a:sym typeface="Arial"/>
            </a:endParaRPr>
          </a:p>
          <a:p>
            <a:pPr indent="-374650" lvl="1" marL="914400" rtl="0" algn="l">
              <a:spcBef>
                <a:spcPts val="0"/>
              </a:spcBef>
              <a:spcAft>
                <a:spcPts val="0"/>
              </a:spcAft>
              <a:buSzPts val="2300"/>
              <a:buChar char="•"/>
            </a:pPr>
            <a:r>
              <a:rPr lang="en-US" sz="2300" u="sng">
                <a:solidFill>
                  <a:schemeClr val="hlink"/>
                </a:solidFill>
                <a:latin typeface="Arial"/>
                <a:ea typeface="Arial"/>
                <a:cs typeface="Arial"/>
                <a:sym typeface="Arial"/>
                <a:hlinkClick r:id="rId3"/>
              </a:rPr>
              <a:t>Abstract Style</a:t>
            </a:r>
            <a:endParaRPr sz="2300">
              <a:latin typeface="Arial"/>
              <a:ea typeface="Arial"/>
              <a:cs typeface="Arial"/>
              <a:sym typeface="Arial"/>
            </a:endParaRPr>
          </a:p>
          <a:p>
            <a:pPr indent="-374650" lvl="1" marL="914400" rtl="0" algn="l">
              <a:spcBef>
                <a:spcPts val="0"/>
              </a:spcBef>
              <a:spcAft>
                <a:spcPts val="0"/>
              </a:spcAft>
              <a:buSzPts val="2300"/>
              <a:buFont typeface="Arial"/>
              <a:buChar char="•"/>
            </a:pPr>
            <a:r>
              <a:rPr lang="en-US" sz="2300" u="sng">
                <a:solidFill>
                  <a:schemeClr val="hlink"/>
                </a:solidFill>
                <a:latin typeface="Arial"/>
                <a:ea typeface="Arial"/>
                <a:cs typeface="Arial"/>
                <a:sym typeface="Arial"/>
                <a:hlinkClick r:id="rId4"/>
              </a:rPr>
              <a:t>Imaginary Place</a:t>
            </a:r>
            <a:endParaRPr sz="2300">
              <a:latin typeface="Arial"/>
              <a:ea typeface="Arial"/>
              <a:cs typeface="Arial"/>
              <a:sym typeface="Arial"/>
            </a:endParaRPr>
          </a:p>
          <a:p>
            <a:pPr indent="-374650" lvl="1" marL="914400" rtl="0" algn="l">
              <a:spcBef>
                <a:spcPts val="0"/>
              </a:spcBef>
              <a:spcAft>
                <a:spcPts val="0"/>
              </a:spcAft>
              <a:buSzPts val="2300"/>
              <a:buFont typeface="Arial"/>
              <a:buChar char="•"/>
            </a:pPr>
            <a:r>
              <a:rPr lang="en-US" sz="2300" u="sng">
                <a:solidFill>
                  <a:schemeClr val="hlink"/>
                </a:solidFill>
                <a:latin typeface="Arial"/>
                <a:ea typeface="Arial"/>
                <a:cs typeface="Arial"/>
                <a:sym typeface="Arial"/>
                <a:hlinkClick r:id="rId5"/>
              </a:rPr>
              <a:t>Diffuse Clouds</a:t>
            </a:r>
            <a:endParaRPr sz="2300">
              <a:latin typeface="Arial"/>
              <a:ea typeface="Arial"/>
              <a:cs typeface="Arial"/>
              <a:sym typeface="Arial"/>
            </a:endParaRPr>
          </a:p>
          <a:p>
            <a:pPr indent="-374650" lvl="1" marL="914400" rtl="0" algn="l">
              <a:spcBef>
                <a:spcPts val="0"/>
              </a:spcBef>
              <a:spcAft>
                <a:spcPts val="0"/>
              </a:spcAft>
              <a:buSzPts val="2300"/>
              <a:buFont typeface="Arial"/>
              <a:buChar char="•"/>
            </a:pPr>
            <a:r>
              <a:rPr lang="en-US" sz="2300" u="sng">
                <a:solidFill>
                  <a:schemeClr val="hlink"/>
                </a:solidFill>
                <a:latin typeface="Arial"/>
                <a:ea typeface="Arial"/>
                <a:cs typeface="Arial"/>
                <a:sym typeface="Arial"/>
                <a:hlinkClick r:id="rId6"/>
              </a:rPr>
              <a:t>Album Cover</a:t>
            </a:r>
            <a:endParaRPr sz="2300">
              <a:latin typeface="Arial"/>
              <a:ea typeface="Arial"/>
              <a:cs typeface="Arial"/>
              <a:sym typeface="Arial"/>
            </a:endParaRPr>
          </a:p>
          <a:p>
            <a:pPr indent="0" lvl="0" marL="914400" rtl="0" algn="l">
              <a:spcBef>
                <a:spcPts val="1000"/>
              </a:spcBef>
              <a:spcAft>
                <a:spcPts val="0"/>
              </a:spcAft>
              <a:buNone/>
            </a:pPr>
            <a:r>
              <a:t/>
            </a:r>
            <a:endParaRPr sz="2300">
              <a:latin typeface="Arial"/>
              <a:ea typeface="Arial"/>
              <a:cs typeface="Arial"/>
              <a:sym typeface="Arial"/>
            </a:endParaRPr>
          </a:p>
          <a:p>
            <a:pPr indent="-374650" lvl="0" marL="457200" rtl="0" algn="l">
              <a:spcBef>
                <a:spcPts val="1000"/>
              </a:spcBef>
              <a:spcAft>
                <a:spcPts val="0"/>
              </a:spcAft>
              <a:buSzPts val="2300"/>
              <a:buFont typeface="Arial"/>
              <a:buChar char="•"/>
            </a:pPr>
            <a:r>
              <a:rPr b="1" lang="en-US" sz="2300">
                <a:latin typeface="Arial"/>
                <a:ea typeface="Arial"/>
                <a:cs typeface="Arial"/>
                <a:sym typeface="Arial"/>
              </a:rPr>
              <a:t>Semi-automatic approach</a:t>
            </a:r>
            <a:endParaRPr b="1" sz="2300">
              <a:latin typeface="Arial"/>
              <a:ea typeface="Arial"/>
              <a:cs typeface="Arial"/>
              <a:sym typeface="Arial"/>
            </a:endParaRPr>
          </a:p>
          <a:p>
            <a:pPr indent="-374650" lvl="1" marL="914400" rtl="0" algn="l">
              <a:spcBef>
                <a:spcPts val="0"/>
              </a:spcBef>
              <a:spcAft>
                <a:spcPts val="0"/>
              </a:spcAft>
              <a:buSzPts val="2300"/>
              <a:buChar char="•"/>
            </a:pPr>
            <a:r>
              <a:rPr lang="en-US" sz="2300" u="sng">
                <a:solidFill>
                  <a:schemeClr val="hlink"/>
                </a:solidFill>
                <a:latin typeface="Arial"/>
                <a:ea typeface="Arial"/>
                <a:cs typeface="Arial"/>
                <a:sym typeface="Arial"/>
                <a:hlinkClick r:id="rId7"/>
              </a:rPr>
              <a:t>Semi-automatic</a:t>
            </a:r>
            <a:r>
              <a:rPr lang="en-US" sz="2300">
                <a:latin typeface="Arial"/>
                <a:ea typeface="Arial"/>
                <a:cs typeface="Arial"/>
                <a:sym typeface="Arial"/>
              </a:rPr>
              <a:t> </a:t>
            </a:r>
            <a:endParaRPr sz="2300">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32d97297f3e_0_19"/>
          <p:cNvSpPr txBox="1"/>
          <p:nvPr>
            <p:ph type="ctrTitle"/>
          </p:nvPr>
        </p:nvSpPr>
        <p:spPr>
          <a:xfrm>
            <a:off x="1695853" y="3571875"/>
            <a:ext cx="8798700" cy="1654200"/>
          </a:xfrm>
          <a:prstGeom prst="rect">
            <a:avLst/>
          </a:prstGeom>
          <a:noFill/>
          <a:ln>
            <a:noFill/>
          </a:ln>
        </p:spPr>
        <p:txBody>
          <a:bodyPr anchorCtr="0" anchor="ctr" bIns="45700" lIns="91425" spcFirstLastPara="1" rIns="91425" wrap="square" tIns="108000">
            <a:noAutofit/>
          </a:bodyPr>
          <a:lstStyle/>
          <a:p>
            <a:pPr indent="0" lvl="0" marL="0" rtl="0" algn="ctr">
              <a:lnSpc>
                <a:spcPct val="90000"/>
              </a:lnSpc>
              <a:spcBef>
                <a:spcPts val="0"/>
              </a:spcBef>
              <a:spcAft>
                <a:spcPts val="0"/>
              </a:spcAft>
              <a:buSzPts val="4800"/>
              <a:buNone/>
            </a:pPr>
            <a:r>
              <a:rPr lang="en-US" sz="7000"/>
              <a:t>Q &amp; A</a:t>
            </a:r>
            <a:endParaRPr sz="7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3dc0a0c6e8_0_39"/>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Study Overview</a:t>
            </a:r>
            <a:endParaRPr/>
          </a:p>
        </p:txBody>
      </p:sp>
      <p:sp>
        <p:nvSpPr>
          <p:cNvPr id="526" name="Google Shape;526;g33dc0a0c6e8_0_39"/>
          <p:cNvSpPr txBox="1"/>
          <p:nvPr/>
        </p:nvSpPr>
        <p:spPr>
          <a:xfrm>
            <a:off x="5915025" y="3785450"/>
            <a:ext cx="5610900" cy="24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Figtree"/>
                <a:ea typeface="Figtree"/>
                <a:cs typeface="Figtree"/>
                <a:sym typeface="Figtree"/>
              </a:rPr>
              <a:t>RQ1</a:t>
            </a:r>
            <a:r>
              <a:rPr lang="en-US" sz="1800">
                <a:solidFill>
                  <a:schemeClr val="dk1"/>
                </a:solidFill>
                <a:latin typeface="Figtree"/>
                <a:ea typeface="Figtree"/>
                <a:cs typeface="Figtree"/>
                <a:sym typeface="Figtree"/>
              </a:rPr>
              <a:t>: To what extent can AI effectively translate core auditory features—such as rhythm, melody, and harmony—into visual representations that encapsulate the expressive and structural characteristics of music?</a:t>
            </a:r>
            <a:endParaRPr sz="1800">
              <a:solidFill>
                <a:schemeClr val="dk1"/>
              </a:solidFill>
              <a:latin typeface="Figtree"/>
              <a:ea typeface="Figtree"/>
              <a:cs typeface="Figtree"/>
              <a:sym typeface="Figtree"/>
            </a:endParaRPr>
          </a:p>
          <a:p>
            <a:pPr indent="0" lvl="0" marL="0" rtl="0" algn="l">
              <a:spcBef>
                <a:spcPts val="0"/>
              </a:spcBef>
              <a:spcAft>
                <a:spcPts val="0"/>
              </a:spcAft>
              <a:buNone/>
            </a:pPr>
            <a:r>
              <a:rPr b="1" lang="en-US" sz="1800">
                <a:solidFill>
                  <a:schemeClr val="dk1"/>
                </a:solidFill>
                <a:latin typeface="Figtree"/>
                <a:ea typeface="Figtree"/>
                <a:cs typeface="Figtree"/>
                <a:sym typeface="Figtree"/>
              </a:rPr>
              <a:t>RQ2</a:t>
            </a:r>
            <a:r>
              <a:rPr lang="en-US" sz="1800">
                <a:solidFill>
                  <a:schemeClr val="dk1"/>
                </a:solidFill>
                <a:latin typeface="Figtree"/>
                <a:ea typeface="Figtree"/>
                <a:cs typeface="Figtree"/>
                <a:sym typeface="Figtree"/>
              </a:rPr>
              <a:t>: How do these multimodal translations influence users’ auditory experience, particularly in terms of emotional engagement and cognitive interpretation?</a:t>
            </a:r>
            <a:endParaRPr sz="1800">
              <a:solidFill>
                <a:schemeClr val="dk1"/>
              </a:solidFill>
              <a:latin typeface="Figtree"/>
              <a:ea typeface="Figtree"/>
              <a:cs typeface="Figtree"/>
              <a:sym typeface="Figtree"/>
            </a:endParaRPr>
          </a:p>
        </p:txBody>
      </p:sp>
      <p:pic>
        <p:nvPicPr>
          <p:cNvPr id="527" name="Google Shape;527;g33dc0a0c6e8_0_39"/>
          <p:cNvPicPr preferRelativeResize="0"/>
          <p:nvPr/>
        </p:nvPicPr>
        <p:blipFill>
          <a:blip r:embed="rId3">
            <a:alphaModFix/>
          </a:blip>
          <a:stretch>
            <a:fillRect/>
          </a:stretch>
        </p:blipFill>
        <p:spPr>
          <a:xfrm>
            <a:off x="676525" y="2045100"/>
            <a:ext cx="4580325" cy="3053550"/>
          </a:xfrm>
          <a:prstGeom prst="rect">
            <a:avLst/>
          </a:prstGeom>
          <a:noFill/>
          <a:ln>
            <a:noFill/>
          </a:ln>
        </p:spPr>
      </p:pic>
      <p:sp>
        <p:nvSpPr>
          <p:cNvPr id="528" name="Google Shape;528;g33dc0a0c6e8_0_39"/>
          <p:cNvSpPr txBox="1"/>
          <p:nvPr/>
        </p:nvSpPr>
        <p:spPr>
          <a:xfrm>
            <a:off x="5915025" y="2045100"/>
            <a:ext cx="55122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Figtree"/>
                <a:ea typeface="Figtree"/>
                <a:cs typeface="Figtree"/>
                <a:sym typeface="Figtree"/>
              </a:rPr>
              <a:t>This study focuses on how artificial intelligence (AI) can be used to generate visual representations of music by analyzing auditory features.</a:t>
            </a:r>
            <a:endParaRPr sz="1800">
              <a:solidFill>
                <a:schemeClr val="dk1"/>
              </a:solidFill>
              <a:latin typeface="Figtree"/>
              <a:ea typeface="Figtree"/>
              <a:cs typeface="Figtree"/>
              <a:sym typeface="Figtre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e3f74c94e6_0_5"/>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Multimodal AI</a:t>
            </a:r>
            <a:endParaRPr/>
          </a:p>
        </p:txBody>
      </p:sp>
      <p:pic>
        <p:nvPicPr>
          <p:cNvPr id="535" name="Google Shape;535;g2e3f74c94e6_0_5"/>
          <p:cNvPicPr preferRelativeResize="0"/>
          <p:nvPr/>
        </p:nvPicPr>
        <p:blipFill>
          <a:blip r:embed="rId3">
            <a:alphaModFix/>
          </a:blip>
          <a:stretch>
            <a:fillRect/>
          </a:stretch>
        </p:blipFill>
        <p:spPr>
          <a:xfrm>
            <a:off x="7004900" y="1810100"/>
            <a:ext cx="4585375" cy="4794326"/>
          </a:xfrm>
          <a:prstGeom prst="rect">
            <a:avLst/>
          </a:prstGeom>
          <a:noFill/>
          <a:ln>
            <a:noFill/>
          </a:ln>
        </p:spPr>
      </p:pic>
      <p:sp>
        <p:nvSpPr>
          <p:cNvPr id="536" name="Google Shape;536;g2e3f74c94e6_0_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7" name="Google Shape;537;g2e3f74c94e6_0_5"/>
          <p:cNvSpPr txBox="1"/>
          <p:nvPr/>
        </p:nvSpPr>
        <p:spPr>
          <a:xfrm>
            <a:off x="600075" y="2359550"/>
            <a:ext cx="5564700" cy="3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In the context of music, multimodal AI can take features from the auditory domain, such as: </a:t>
            </a:r>
            <a:endParaRPr sz="2000">
              <a:solidFill>
                <a:schemeClr val="dk1"/>
              </a:solidFill>
              <a:latin typeface="Figtree"/>
              <a:ea typeface="Figtree"/>
              <a:cs typeface="Figtree"/>
              <a:sym typeface="Figtree"/>
            </a:endParaRPr>
          </a:p>
          <a:p>
            <a:pPr indent="-355600" lvl="0" marL="457200" rtl="0" algn="l">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tempo</a:t>
            </a:r>
            <a:endParaRPr sz="2000">
              <a:solidFill>
                <a:schemeClr val="dk1"/>
              </a:solidFill>
              <a:latin typeface="Figtree"/>
              <a:ea typeface="Figtree"/>
              <a:cs typeface="Figtree"/>
              <a:sym typeface="Figtree"/>
            </a:endParaRPr>
          </a:p>
          <a:p>
            <a:pPr indent="-355600" lvl="0" marL="457200" rtl="0" algn="l">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melody</a:t>
            </a:r>
            <a:endParaRPr sz="2000">
              <a:solidFill>
                <a:schemeClr val="dk1"/>
              </a:solidFill>
              <a:latin typeface="Figtree"/>
              <a:ea typeface="Figtree"/>
              <a:cs typeface="Figtree"/>
              <a:sym typeface="Figtree"/>
            </a:endParaRPr>
          </a:p>
          <a:p>
            <a:pPr indent="-355600" lvl="0" marL="457200" rtl="0" algn="l">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rhythm</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0" lvl="0" marL="0" rtl="0" algn="l">
              <a:spcBef>
                <a:spcPts val="0"/>
              </a:spcBef>
              <a:spcAft>
                <a:spcPts val="0"/>
              </a:spcAft>
              <a:buNone/>
            </a:pPr>
            <a:r>
              <a:rPr lang="en-US" sz="2000">
                <a:solidFill>
                  <a:schemeClr val="dk1"/>
                </a:solidFill>
                <a:latin typeface="Figtree"/>
                <a:ea typeface="Figtree"/>
                <a:cs typeface="Figtree"/>
                <a:sym typeface="Figtree"/>
              </a:rPr>
              <a:t>and convert them into visual representations. These visuals can then act as an alternative, or complementary, way to experience music.</a:t>
            </a:r>
            <a:endParaRPr sz="2000">
              <a:solidFill>
                <a:schemeClr val="dk1"/>
              </a:solidFill>
              <a:latin typeface="Figtree"/>
              <a:ea typeface="Figtree"/>
              <a:cs typeface="Figtree"/>
              <a:sym typeface="Figtre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e3f74c94e6_0_11"/>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Music Perception and Multisensory Experience</a:t>
            </a:r>
            <a:endParaRPr/>
          </a:p>
        </p:txBody>
      </p:sp>
      <p:pic>
        <p:nvPicPr>
          <p:cNvPr id="544" name="Google Shape;544;g2e3f74c94e6_0_11"/>
          <p:cNvPicPr preferRelativeResize="0"/>
          <p:nvPr/>
        </p:nvPicPr>
        <p:blipFill>
          <a:blip r:embed="rId3">
            <a:alphaModFix/>
          </a:blip>
          <a:stretch>
            <a:fillRect/>
          </a:stretch>
        </p:blipFill>
        <p:spPr>
          <a:xfrm>
            <a:off x="600075" y="2209657"/>
            <a:ext cx="2809875" cy="2857500"/>
          </a:xfrm>
          <a:prstGeom prst="rect">
            <a:avLst/>
          </a:prstGeom>
          <a:noFill/>
          <a:ln>
            <a:noFill/>
          </a:ln>
        </p:spPr>
      </p:pic>
      <p:sp>
        <p:nvSpPr>
          <p:cNvPr id="545" name="Google Shape;545;g2e3f74c94e6_0_11"/>
          <p:cNvSpPr txBox="1"/>
          <p:nvPr/>
        </p:nvSpPr>
        <p:spPr>
          <a:xfrm>
            <a:off x="4591500" y="2118950"/>
            <a:ext cx="55647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Music engages not only the auditory system but also motor control and visual imagery centers in the brain.</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0" lvl="0" marL="0" rtl="0" algn="l">
              <a:spcBef>
                <a:spcPts val="0"/>
              </a:spcBef>
              <a:spcAft>
                <a:spcPts val="0"/>
              </a:spcAft>
              <a:buNone/>
            </a:pPr>
            <a:r>
              <a:rPr b="1" lang="en-US" sz="2000">
                <a:solidFill>
                  <a:schemeClr val="dk1"/>
                </a:solidFill>
                <a:latin typeface="Figtree"/>
                <a:ea typeface="Figtree"/>
                <a:cs typeface="Figtree"/>
                <a:sym typeface="Figtree"/>
              </a:rPr>
              <a:t>Synesthesia and Music</a:t>
            </a:r>
            <a:r>
              <a:rPr lang="en-US" sz="2000">
                <a:solidFill>
                  <a:schemeClr val="dk1"/>
                </a:solidFill>
                <a:latin typeface="Figtree"/>
                <a:ea typeface="Figtree"/>
                <a:cs typeface="Figtree"/>
                <a:sym typeface="Figtree"/>
              </a:rPr>
              <a:t>: Synesthesia is a phenomenon where people experience cross-modal sensory perceptions, such as seeing colors when they hear music (Chromesthesia or sound-to-color synesthesia).</a:t>
            </a:r>
            <a:endParaRPr sz="2000">
              <a:solidFill>
                <a:schemeClr val="dk1"/>
              </a:solidFill>
              <a:latin typeface="Figtree"/>
              <a:ea typeface="Figtree"/>
              <a:cs typeface="Figtree"/>
              <a:sym typeface="Figtre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e3f74c94e6_0_29"/>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AI in Music Visualization</a:t>
            </a:r>
            <a:endParaRPr/>
          </a:p>
        </p:txBody>
      </p:sp>
      <p:pic>
        <p:nvPicPr>
          <p:cNvPr id="552" name="Google Shape;552;g2e3f74c94e6_0_29"/>
          <p:cNvPicPr preferRelativeResize="0"/>
          <p:nvPr/>
        </p:nvPicPr>
        <p:blipFill>
          <a:blip r:embed="rId3">
            <a:alphaModFix/>
          </a:blip>
          <a:stretch>
            <a:fillRect/>
          </a:stretch>
        </p:blipFill>
        <p:spPr>
          <a:xfrm>
            <a:off x="665600" y="4318075"/>
            <a:ext cx="5249425" cy="1815951"/>
          </a:xfrm>
          <a:prstGeom prst="rect">
            <a:avLst/>
          </a:prstGeom>
          <a:noFill/>
          <a:ln>
            <a:noFill/>
          </a:ln>
        </p:spPr>
      </p:pic>
      <p:sp>
        <p:nvSpPr>
          <p:cNvPr id="553" name="Google Shape;553;g2e3f74c94e6_0_29"/>
          <p:cNvSpPr txBox="1"/>
          <p:nvPr/>
        </p:nvSpPr>
        <p:spPr>
          <a:xfrm>
            <a:off x="600075" y="1919300"/>
            <a:ext cx="5564700" cy="22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Goal: </a:t>
            </a:r>
            <a:endParaRPr sz="2000">
              <a:solidFill>
                <a:schemeClr val="dk1"/>
              </a:solidFill>
              <a:latin typeface="Figtree"/>
              <a:ea typeface="Figtree"/>
              <a:cs typeface="Figtree"/>
              <a:sym typeface="Figtree"/>
            </a:endParaRPr>
          </a:p>
          <a:p>
            <a:pPr indent="-355600" lvl="0" marL="457200" rtl="0" algn="l">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To bridge the auditory and visual experiences, providing a new, immersive way for audiences to 'see' music.</a:t>
            </a:r>
            <a:endParaRPr sz="2000">
              <a:solidFill>
                <a:schemeClr val="dk1"/>
              </a:solidFill>
              <a:latin typeface="Figtree"/>
              <a:ea typeface="Figtree"/>
              <a:cs typeface="Figtree"/>
              <a:sym typeface="Figtree"/>
            </a:endParaRPr>
          </a:p>
          <a:p>
            <a:pPr indent="-355600" lvl="0" marL="457200" rtl="0" algn="l">
              <a:spcBef>
                <a:spcPts val="0"/>
              </a:spcBef>
              <a:spcAft>
                <a:spcPts val="0"/>
              </a:spcAft>
              <a:buClr>
                <a:schemeClr val="dk1"/>
              </a:buClr>
              <a:buSzPts val="2000"/>
              <a:buFont typeface="Figtree"/>
              <a:buChar char="●"/>
            </a:pPr>
            <a:r>
              <a:rPr lang="en-US" sz="2000">
                <a:solidFill>
                  <a:schemeClr val="dk1"/>
                </a:solidFill>
                <a:latin typeface="Figtree"/>
                <a:ea typeface="Figtree"/>
                <a:cs typeface="Figtree"/>
                <a:sym typeface="Figtree"/>
              </a:rPr>
              <a:t>To explore new dimensions of artistic expression and efficiency.</a:t>
            </a:r>
            <a:endParaRPr sz="2000">
              <a:solidFill>
                <a:schemeClr val="dk1"/>
              </a:solidFill>
              <a:latin typeface="Figtree"/>
              <a:ea typeface="Figtree"/>
              <a:cs typeface="Figtree"/>
              <a:sym typeface="Figtree"/>
            </a:endParaRPr>
          </a:p>
        </p:txBody>
      </p:sp>
      <p:pic>
        <p:nvPicPr>
          <p:cNvPr id="554" name="Google Shape;554;g2e3f74c94e6_0_29"/>
          <p:cNvPicPr preferRelativeResize="0"/>
          <p:nvPr/>
        </p:nvPicPr>
        <p:blipFill rotWithShape="1">
          <a:blip r:embed="rId4">
            <a:alphaModFix/>
          </a:blip>
          <a:srcRect b="1648" l="22515" r="23861" t="22027"/>
          <a:stretch/>
        </p:blipFill>
        <p:spPr>
          <a:xfrm>
            <a:off x="6535325" y="1919300"/>
            <a:ext cx="2154924" cy="1901874"/>
          </a:xfrm>
          <a:prstGeom prst="rect">
            <a:avLst/>
          </a:prstGeom>
          <a:noFill/>
          <a:ln>
            <a:noFill/>
          </a:ln>
        </p:spPr>
      </p:pic>
      <p:pic>
        <p:nvPicPr>
          <p:cNvPr id="555" name="Google Shape;555;g2e3f74c94e6_0_29"/>
          <p:cNvPicPr preferRelativeResize="0"/>
          <p:nvPr/>
        </p:nvPicPr>
        <p:blipFill>
          <a:blip r:embed="rId5">
            <a:alphaModFix/>
          </a:blip>
          <a:stretch>
            <a:fillRect/>
          </a:stretch>
        </p:blipFill>
        <p:spPr>
          <a:xfrm>
            <a:off x="8779900" y="2826781"/>
            <a:ext cx="2557000" cy="1585543"/>
          </a:xfrm>
          <a:prstGeom prst="rect">
            <a:avLst/>
          </a:prstGeom>
          <a:noFill/>
          <a:ln>
            <a:noFill/>
          </a:ln>
        </p:spPr>
      </p:pic>
      <p:pic>
        <p:nvPicPr>
          <p:cNvPr id="556" name="Google Shape;556;g2e3f74c94e6_0_29"/>
          <p:cNvPicPr preferRelativeResize="0"/>
          <p:nvPr/>
        </p:nvPicPr>
        <p:blipFill>
          <a:blip r:embed="rId6">
            <a:alphaModFix/>
          </a:blip>
          <a:stretch>
            <a:fillRect/>
          </a:stretch>
        </p:blipFill>
        <p:spPr>
          <a:xfrm>
            <a:off x="6799100" y="3973425"/>
            <a:ext cx="3452578" cy="2140876"/>
          </a:xfrm>
          <a:prstGeom prst="rect">
            <a:avLst/>
          </a:prstGeom>
          <a:noFill/>
          <a:ln>
            <a:noFill/>
          </a:ln>
        </p:spPr>
      </p:pic>
      <p:pic>
        <p:nvPicPr>
          <p:cNvPr id="557" name="Google Shape;557;g2e3f74c94e6_0_29" title="Screenshot 2025-03-12 at 13.00.07.png"/>
          <p:cNvPicPr preferRelativeResize="0"/>
          <p:nvPr/>
        </p:nvPicPr>
        <p:blipFill>
          <a:blip r:embed="rId7">
            <a:alphaModFix/>
          </a:blip>
          <a:stretch>
            <a:fillRect/>
          </a:stretch>
        </p:blipFill>
        <p:spPr>
          <a:xfrm>
            <a:off x="7936530" y="4598751"/>
            <a:ext cx="3806618" cy="1815950"/>
          </a:xfrm>
          <a:prstGeom prst="rect">
            <a:avLst/>
          </a:prstGeom>
          <a:noFill/>
          <a:ln>
            <a:noFill/>
          </a:ln>
        </p:spPr>
      </p:pic>
      <p:sp>
        <p:nvSpPr>
          <p:cNvPr id="558" name="Google Shape;558;g2e3f74c94e6_0_29"/>
          <p:cNvSpPr txBox="1"/>
          <p:nvPr/>
        </p:nvSpPr>
        <p:spPr>
          <a:xfrm>
            <a:off x="6535325" y="1366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Figtree SemiBold"/>
                <a:ea typeface="Figtree SemiBold"/>
                <a:cs typeface="Figtree SemiBold"/>
                <a:sym typeface="Figtree SemiBold"/>
              </a:rPr>
              <a:t>AI tools for music artwork creation</a:t>
            </a:r>
            <a:endParaRPr>
              <a:latin typeface="Figtree SemiBold"/>
              <a:ea typeface="Figtree SemiBold"/>
              <a:cs typeface="Figtree SemiBold"/>
              <a:sym typeface="Figtree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e3f74c94e6_0_36"/>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AI-Generated Art and Its Evaluation</a:t>
            </a:r>
            <a:endParaRPr/>
          </a:p>
        </p:txBody>
      </p:sp>
      <p:pic>
        <p:nvPicPr>
          <p:cNvPr id="565" name="Google Shape;565;g2e3f74c94e6_0_36"/>
          <p:cNvPicPr preferRelativeResize="0"/>
          <p:nvPr/>
        </p:nvPicPr>
        <p:blipFill>
          <a:blip r:embed="rId3">
            <a:alphaModFix/>
          </a:blip>
          <a:stretch>
            <a:fillRect/>
          </a:stretch>
        </p:blipFill>
        <p:spPr>
          <a:xfrm>
            <a:off x="7048575" y="1919300"/>
            <a:ext cx="4423224" cy="4474650"/>
          </a:xfrm>
          <a:prstGeom prst="rect">
            <a:avLst/>
          </a:prstGeom>
          <a:noFill/>
          <a:ln>
            <a:noFill/>
          </a:ln>
        </p:spPr>
      </p:pic>
      <p:sp>
        <p:nvSpPr>
          <p:cNvPr id="566" name="Google Shape;566;g2e3f74c94e6_0_36"/>
          <p:cNvSpPr txBox="1"/>
          <p:nvPr/>
        </p:nvSpPr>
        <p:spPr>
          <a:xfrm>
            <a:off x="645175" y="2009375"/>
            <a:ext cx="5564700" cy="21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Figtree"/>
                <a:ea typeface="Figtree"/>
                <a:cs typeface="Figtree"/>
                <a:sym typeface="Figtree"/>
              </a:rPr>
              <a:t>Based on previous research, is abstract imagery particularly effective in translating musical elements into visual form?</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0" lvl="0" marL="0" rtl="0" algn="l">
              <a:spcBef>
                <a:spcPts val="0"/>
              </a:spcBef>
              <a:spcAft>
                <a:spcPts val="0"/>
              </a:spcAft>
              <a:buNone/>
            </a:pPr>
            <a:r>
              <a:rPr lang="en-US" sz="2000">
                <a:solidFill>
                  <a:schemeClr val="dk1"/>
                </a:solidFill>
                <a:latin typeface="Figtree"/>
                <a:ea typeface="Figtree"/>
                <a:cs typeface="Figtree"/>
                <a:sym typeface="Figtree"/>
              </a:rPr>
              <a:t>How do we evaluate the music visualization generated by AI?</a:t>
            </a:r>
            <a:endParaRPr sz="2000">
              <a:solidFill>
                <a:schemeClr val="dk1"/>
              </a:solidFill>
              <a:latin typeface="Figtree"/>
              <a:ea typeface="Figtree"/>
              <a:cs typeface="Figtree"/>
              <a:sym typeface="Figtree"/>
            </a:endParaRPr>
          </a:p>
        </p:txBody>
      </p:sp>
      <p:pic>
        <p:nvPicPr>
          <p:cNvPr id="567" name="Google Shape;567;g2e3f74c94e6_0_36" title="Screenshot 2025-03-12 at 13.10.43.png"/>
          <p:cNvPicPr preferRelativeResize="0"/>
          <p:nvPr/>
        </p:nvPicPr>
        <p:blipFill>
          <a:blip r:embed="rId4">
            <a:alphaModFix/>
          </a:blip>
          <a:stretch>
            <a:fillRect/>
          </a:stretch>
        </p:blipFill>
        <p:spPr>
          <a:xfrm>
            <a:off x="674375" y="4210246"/>
            <a:ext cx="5506299" cy="1519075"/>
          </a:xfrm>
          <a:prstGeom prst="rect">
            <a:avLst/>
          </a:prstGeom>
          <a:noFill/>
          <a:ln>
            <a:noFill/>
          </a:ln>
        </p:spPr>
      </p:pic>
      <p:pic>
        <p:nvPicPr>
          <p:cNvPr id="568" name="Google Shape;568;g2e3f74c94e6_0_36" title="Screenshot 2025-03-12 at 13.10.19.png"/>
          <p:cNvPicPr preferRelativeResize="0"/>
          <p:nvPr/>
        </p:nvPicPr>
        <p:blipFill>
          <a:blip r:embed="rId5">
            <a:alphaModFix/>
          </a:blip>
          <a:stretch>
            <a:fillRect/>
          </a:stretch>
        </p:blipFill>
        <p:spPr>
          <a:xfrm>
            <a:off x="2522884" y="5226051"/>
            <a:ext cx="3835817" cy="1226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e417efd079_0_14"/>
          <p:cNvSpPr txBox="1"/>
          <p:nvPr>
            <p:ph type="title"/>
          </p:nvPr>
        </p:nvSpPr>
        <p:spPr>
          <a:xfrm>
            <a:off x="600075" y="1095632"/>
            <a:ext cx="10990200" cy="568500"/>
          </a:xfrm>
          <a:prstGeom prst="rect">
            <a:avLst/>
          </a:prstGeom>
        </p:spPr>
        <p:txBody>
          <a:bodyPr anchorCtr="0" anchor="t" bIns="45700" lIns="91425" spcFirstLastPara="1" rIns="91425" wrap="square" tIns="108000">
            <a:noAutofit/>
          </a:bodyPr>
          <a:lstStyle/>
          <a:p>
            <a:pPr indent="0" lvl="0" marL="0" rtl="0" algn="l">
              <a:spcBef>
                <a:spcPts val="0"/>
              </a:spcBef>
              <a:spcAft>
                <a:spcPts val="0"/>
              </a:spcAft>
              <a:buNone/>
            </a:pPr>
            <a:r>
              <a:rPr lang="en-US"/>
              <a:t>Implications</a:t>
            </a:r>
            <a:endParaRPr/>
          </a:p>
        </p:txBody>
      </p:sp>
      <p:sp>
        <p:nvSpPr>
          <p:cNvPr id="575" name="Google Shape;575;g2e417efd079_0_14"/>
          <p:cNvSpPr txBox="1"/>
          <p:nvPr/>
        </p:nvSpPr>
        <p:spPr>
          <a:xfrm>
            <a:off x="600075" y="1919300"/>
            <a:ext cx="4668600" cy="29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Figtree"/>
                <a:ea typeface="Figtree"/>
                <a:cs typeface="Figtree"/>
                <a:sym typeface="Figtree"/>
              </a:rPr>
              <a:t>1. Set of Musical Genres</a:t>
            </a:r>
            <a:endParaRPr b="1" sz="2000">
              <a:solidFill>
                <a:schemeClr val="dk1"/>
              </a:solidFill>
              <a:latin typeface="Figtree"/>
              <a:ea typeface="Figtree"/>
              <a:cs typeface="Figtree"/>
              <a:sym typeface="Figtree"/>
            </a:endParaRPr>
          </a:p>
          <a:p>
            <a:pPr indent="0" lvl="0" marL="0" rtl="0" algn="l">
              <a:spcBef>
                <a:spcPts val="0"/>
              </a:spcBef>
              <a:spcAft>
                <a:spcPts val="0"/>
              </a:spcAft>
              <a:buNone/>
            </a:pPr>
            <a:r>
              <a:rPr lang="en-US" sz="2000">
                <a:solidFill>
                  <a:schemeClr val="dk1"/>
                </a:solidFill>
                <a:latin typeface="Figtree"/>
                <a:ea typeface="Figtree"/>
                <a:cs typeface="Figtree"/>
                <a:sym typeface="Figtree"/>
              </a:rPr>
              <a:t>Previous studies have primarily focused on a limited set of musical genres, such as Classical, Pop, and Jazz, when evaluating AI models for emotion recognition in music.</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0" lvl="0" marL="0" rtl="0" algn="l">
              <a:spcBef>
                <a:spcPts val="0"/>
              </a:spcBef>
              <a:spcAft>
                <a:spcPts val="0"/>
              </a:spcAft>
              <a:buNone/>
            </a:pPr>
            <a:r>
              <a:rPr lang="en-US" sz="2000">
                <a:solidFill>
                  <a:schemeClr val="dk1"/>
                </a:solidFill>
                <a:latin typeface="Figtree"/>
                <a:ea typeface="Figtree"/>
                <a:cs typeface="Figtree"/>
                <a:sym typeface="Figtree"/>
              </a:rPr>
              <a:t>This study incorporates a more extensive dataset comprising ten distinct genres.</a:t>
            </a:r>
            <a:endParaRPr sz="2000">
              <a:solidFill>
                <a:schemeClr val="dk1"/>
              </a:solidFill>
              <a:latin typeface="Figtree"/>
              <a:ea typeface="Figtree"/>
              <a:cs typeface="Figtree"/>
              <a:sym typeface="Figtree"/>
            </a:endParaRPr>
          </a:p>
        </p:txBody>
      </p:sp>
      <p:sp>
        <p:nvSpPr>
          <p:cNvPr id="576" name="Google Shape;576;g2e417efd079_0_14"/>
          <p:cNvSpPr txBox="1"/>
          <p:nvPr/>
        </p:nvSpPr>
        <p:spPr>
          <a:xfrm>
            <a:off x="5665650" y="1919275"/>
            <a:ext cx="5924700" cy="22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Figtree"/>
                <a:ea typeface="Figtree"/>
                <a:cs typeface="Figtree"/>
                <a:sym typeface="Figtree"/>
              </a:rPr>
              <a:t>2. </a:t>
            </a:r>
            <a:r>
              <a:rPr b="1" lang="en-US" sz="2000">
                <a:solidFill>
                  <a:schemeClr val="dk1"/>
                </a:solidFill>
                <a:latin typeface="Figtree"/>
                <a:ea typeface="Figtree"/>
                <a:cs typeface="Figtree"/>
                <a:sym typeface="Figtree"/>
              </a:rPr>
              <a:t>Style Classifications of AI-Generated Images</a:t>
            </a:r>
            <a:endParaRPr b="1" sz="2000">
              <a:solidFill>
                <a:schemeClr val="dk1"/>
              </a:solidFill>
              <a:latin typeface="Figtree"/>
              <a:ea typeface="Figtree"/>
              <a:cs typeface="Figtree"/>
              <a:sym typeface="Figtree"/>
            </a:endParaRPr>
          </a:p>
          <a:p>
            <a:pPr indent="0" lvl="0" marL="0" rtl="0" algn="l">
              <a:spcBef>
                <a:spcPts val="0"/>
              </a:spcBef>
              <a:spcAft>
                <a:spcPts val="0"/>
              </a:spcAft>
              <a:buNone/>
            </a:pPr>
            <a:r>
              <a:rPr lang="en-US" sz="2000">
                <a:solidFill>
                  <a:schemeClr val="dk1"/>
                </a:solidFill>
                <a:latin typeface="Figtree"/>
                <a:ea typeface="Figtree"/>
                <a:cs typeface="Figtree"/>
                <a:sym typeface="Figtree"/>
              </a:rPr>
              <a:t>Previous research has largely categorized AI-generated images into broad stylistic classifications such as abstract and realistic.</a:t>
            </a:r>
            <a:endParaRPr sz="2000">
              <a:solidFill>
                <a:schemeClr val="dk1"/>
              </a:solidFill>
              <a:latin typeface="Figtree"/>
              <a:ea typeface="Figtree"/>
              <a:cs typeface="Figtree"/>
              <a:sym typeface="Figtree"/>
            </a:endParaRPr>
          </a:p>
          <a:p>
            <a:pPr indent="0" lvl="0" marL="0" rtl="0" algn="l">
              <a:spcBef>
                <a:spcPts val="0"/>
              </a:spcBef>
              <a:spcAft>
                <a:spcPts val="0"/>
              </a:spcAft>
              <a:buNone/>
            </a:pPr>
            <a:r>
              <a:t/>
            </a:r>
            <a:endParaRPr sz="2000">
              <a:solidFill>
                <a:schemeClr val="dk1"/>
              </a:solidFill>
              <a:latin typeface="Figtree"/>
              <a:ea typeface="Figtree"/>
              <a:cs typeface="Figtree"/>
              <a:sym typeface="Figtree"/>
            </a:endParaRPr>
          </a:p>
          <a:p>
            <a:pPr indent="0" lvl="0" marL="0" rtl="0" algn="l">
              <a:spcBef>
                <a:spcPts val="0"/>
              </a:spcBef>
              <a:spcAft>
                <a:spcPts val="0"/>
              </a:spcAft>
              <a:buNone/>
            </a:pPr>
            <a:r>
              <a:rPr lang="en-US" sz="2000">
                <a:solidFill>
                  <a:schemeClr val="dk1"/>
                </a:solidFill>
                <a:latin typeface="Figtree"/>
                <a:ea typeface="Figtree"/>
                <a:cs typeface="Figtree"/>
                <a:sym typeface="Figtree"/>
              </a:rPr>
              <a:t>This study identifies four distinct visual styles—Abstract, Imaginary Place, Diffuse Clouds, and Album Cover.</a:t>
            </a:r>
            <a:endParaRPr sz="2000">
              <a:solidFill>
                <a:schemeClr val="dk1"/>
              </a:solidFill>
              <a:latin typeface="Figtree"/>
              <a:ea typeface="Figtree"/>
              <a:cs typeface="Figtree"/>
              <a:sym typeface="Figtree"/>
            </a:endParaRPr>
          </a:p>
        </p:txBody>
      </p:sp>
      <p:pic>
        <p:nvPicPr>
          <p:cNvPr id="577" name="Google Shape;577;g2e417efd079_0_14"/>
          <p:cNvPicPr preferRelativeResize="0"/>
          <p:nvPr/>
        </p:nvPicPr>
        <p:blipFill>
          <a:blip r:embed="rId3">
            <a:alphaModFix/>
          </a:blip>
          <a:stretch>
            <a:fillRect/>
          </a:stretch>
        </p:blipFill>
        <p:spPr>
          <a:xfrm>
            <a:off x="5433988" y="4792500"/>
            <a:ext cx="6388015" cy="170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2025-02-04T12:21:29Z</dcterms:created>
  <dc:creator>0 1</dc:creator>
</cp:coreProperties>
</file>